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6" r:id="rId5"/>
    <p:sldId id="321" r:id="rId6"/>
    <p:sldId id="300" r:id="rId7"/>
    <p:sldId id="293" r:id="rId8"/>
    <p:sldId id="317" r:id="rId9"/>
    <p:sldId id="302" r:id="rId10"/>
    <p:sldId id="295" r:id="rId11"/>
    <p:sldId id="307" r:id="rId12"/>
    <p:sldId id="312" r:id="rId13"/>
    <p:sldId id="316" r:id="rId14"/>
    <p:sldId id="303" r:id="rId15"/>
    <p:sldId id="304" r:id="rId16"/>
    <p:sldId id="309" r:id="rId17"/>
    <p:sldId id="323" r:id="rId18"/>
    <p:sldId id="327" r:id="rId19"/>
    <p:sldId id="329" r:id="rId20"/>
    <p:sldId id="324" r:id="rId21"/>
    <p:sldId id="308" r:id="rId22"/>
    <p:sldId id="311" r:id="rId23"/>
    <p:sldId id="315" r:id="rId24"/>
    <p:sldId id="319" r:id="rId25"/>
    <p:sldId id="320" r:id="rId26"/>
    <p:sldId id="326" r:id="rId27"/>
    <p:sldId id="328" r:id="rId28"/>
    <p:sldId id="301" r:id="rId29"/>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6EA247C-0084-4832-9526-8113EB09644C}">
          <p14:sldIdLst>
            <p14:sldId id="256"/>
            <p14:sldId id="321"/>
            <p14:sldId id="300"/>
            <p14:sldId id="293"/>
            <p14:sldId id="317"/>
            <p14:sldId id="302"/>
            <p14:sldId id="295"/>
            <p14:sldId id="307"/>
            <p14:sldId id="312"/>
            <p14:sldId id="316"/>
            <p14:sldId id="303"/>
            <p14:sldId id="304"/>
            <p14:sldId id="309"/>
            <p14:sldId id="323"/>
            <p14:sldId id="327"/>
            <p14:sldId id="329"/>
            <p14:sldId id="324"/>
            <p14:sldId id="308"/>
            <p14:sldId id="311"/>
            <p14:sldId id="315"/>
            <p14:sldId id="319"/>
            <p14:sldId id="320"/>
            <p14:sldId id="326"/>
            <p14:sldId id="328"/>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06CBE3-2935-6E2C-E068-CC05E50A016B}" name="Friedmann, Erika" initials="FE" userId="S::friedmann@umaryland.edu::79e6de15-9ca6-41f4-8e3b-301e275859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F1AF5"/>
    <a:srgbClr val="9933FF"/>
    <a:srgbClr val="9900CC"/>
    <a:srgbClr val="1826AE"/>
    <a:srgbClr val="879CCB"/>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90280-9AC6-9A5E-6CCF-12C74A9C5598}" v="8" dt="2022-04-08T14:53:45.861"/>
    <p1510:client id="{97B180B7-6092-429E-89AE-B5834884CC4A}" v="2" dt="2022-02-26T01:21:21.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2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Jadyn" userId="S::jadyn.stewart@umaryland.edu::b97d775c-6205-4cfe-b6da-38284bca15ea" providerId="AD" clId="Web-{8F190280-9AC6-9A5E-6CCF-12C74A9C5598}"/>
    <pc:docChg chg="">
      <pc:chgData name="Stewart, Jadyn" userId="S::jadyn.stewart@umaryland.edu::b97d775c-6205-4cfe-b6da-38284bca15ea" providerId="AD" clId="Web-{8F190280-9AC6-9A5E-6CCF-12C74A9C5598}" dt="2022-04-08T14:53:45.861" v="7"/>
      <pc:docMkLst>
        <pc:docMk/>
      </pc:docMkLst>
      <pc:sldChg chg="delCm">
        <pc:chgData name="Stewart, Jadyn" userId="S::jadyn.stewart@umaryland.edu::b97d775c-6205-4cfe-b6da-38284bca15ea" providerId="AD" clId="Web-{8F190280-9AC6-9A5E-6CCF-12C74A9C5598}" dt="2022-04-08T14:53:08.672" v="0"/>
        <pc:sldMkLst>
          <pc:docMk/>
          <pc:sldMk cId="0" sldId="256"/>
        </pc:sldMkLst>
      </pc:sldChg>
      <pc:sldChg chg="delCm">
        <pc:chgData name="Stewart, Jadyn" userId="S::jadyn.stewart@umaryland.edu::b97d775c-6205-4cfe-b6da-38284bca15ea" providerId="AD" clId="Web-{8F190280-9AC6-9A5E-6CCF-12C74A9C5598}" dt="2022-04-08T14:53:45.861" v="7"/>
        <pc:sldMkLst>
          <pc:docMk/>
          <pc:sldMk cId="3389689010" sldId="304"/>
        </pc:sldMkLst>
      </pc:sldChg>
      <pc:sldChg chg="delCm">
        <pc:chgData name="Stewart, Jadyn" userId="S::jadyn.stewart@umaryland.edu::b97d775c-6205-4cfe-b6da-38284bca15ea" providerId="AD" clId="Web-{8F190280-9AC6-9A5E-6CCF-12C74A9C5598}" dt="2022-04-08T14:53:40.517" v="5"/>
        <pc:sldMkLst>
          <pc:docMk/>
          <pc:sldMk cId="3369467974" sldId="309"/>
        </pc:sldMkLst>
      </pc:sldChg>
      <pc:sldChg chg="delCm">
        <pc:chgData name="Stewart, Jadyn" userId="S::jadyn.stewart@umaryland.edu::b97d775c-6205-4cfe-b6da-38284bca15ea" providerId="AD" clId="Web-{8F190280-9AC6-9A5E-6CCF-12C74A9C5598}" dt="2022-04-08T14:53:29.579" v="3"/>
        <pc:sldMkLst>
          <pc:docMk/>
          <pc:sldMk cId="1648367183" sldId="315"/>
        </pc:sldMkLst>
      </pc:sldChg>
      <pc:sldChg chg="delCm">
        <pc:chgData name="Stewart, Jadyn" userId="S::jadyn.stewart@umaryland.edu::b97d775c-6205-4cfe-b6da-38284bca15ea" providerId="AD" clId="Web-{8F190280-9AC6-9A5E-6CCF-12C74A9C5598}" dt="2022-04-08T14:53:13.500" v="1"/>
        <pc:sldMkLst>
          <pc:docMk/>
          <pc:sldMk cId="736919843" sldId="319"/>
        </pc:sldMkLst>
      </pc:sldChg>
      <pc:sldChg chg="delCm">
        <pc:chgData name="Stewart, Jadyn" userId="S::jadyn.stewart@umaryland.edu::b97d775c-6205-4cfe-b6da-38284bca15ea" providerId="AD" clId="Web-{8F190280-9AC6-9A5E-6CCF-12C74A9C5598}" dt="2022-04-08T14:53:17.907" v="2"/>
        <pc:sldMkLst>
          <pc:docMk/>
          <pc:sldMk cId="3828618980" sldId="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9B8CABE2-9031-46C7-B472-257C4C9DC525}" type="datetimeFigureOut">
              <a:rPr lang="en-US" smtClean="0"/>
              <a:t>4/8/2022</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4064530D-BF64-46AF-BC97-4453E31018D2}" type="slidenum">
              <a:rPr lang="en-US" smtClean="0"/>
              <a:t>‹#›</a:t>
            </a:fld>
            <a:endParaRPr lang="en-US"/>
          </a:p>
        </p:txBody>
      </p:sp>
    </p:spTree>
    <p:extLst>
      <p:ext uri="{BB962C8B-B14F-4D97-AF65-F5344CB8AC3E}">
        <p14:creationId xmlns:p14="http://schemas.microsoft.com/office/powerpoint/2010/main" val="26829272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01BF3966-1481-4C15-9C0B-BFC9ABCBA486}" type="datetimeFigureOut">
              <a:rPr lang="en-US" smtClean="0"/>
              <a:t>4/8/2022</a:t>
            </a:fld>
            <a:endParaRPr lang="en-US"/>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7C33F5B3-3085-4704-8B9D-47B22068CAC3}" type="slidenum">
              <a:rPr lang="en-US" smtClean="0"/>
              <a:t>‹#›</a:t>
            </a:fld>
            <a:endParaRPr lang="en-US"/>
          </a:p>
        </p:txBody>
      </p:sp>
    </p:spTree>
    <p:extLst>
      <p:ext uri="{BB962C8B-B14F-4D97-AF65-F5344CB8AC3E}">
        <p14:creationId xmlns:p14="http://schemas.microsoft.com/office/powerpoint/2010/main" val="12394474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681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Researcher Toolkit</a:t>
            </a:r>
          </a:p>
          <a:p>
            <a:r>
              <a:rPr lang="en-US"/>
              <a:t>https://www.nursing.umaryland.edu/research/resources/regulatory-affairs/researcher-toolkit/</a:t>
            </a:r>
          </a:p>
        </p:txBody>
      </p:sp>
      <p:sp>
        <p:nvSpPr>
          <p:cNvPr id="4" name="Slide Number Placeholder 3"/>
          <p:cNvSpPr>
            <a:spLocks noGrp="1"/>
          </p:cNvSpPr>
          <p:nvPr>
            <p:ph type="sldNum" sz="quarter" idx="10"/>
          </p:nvPr>
        </p:nvSpPr>
        <p:spPr/>
        <p:txBody>
          <a:bodyPr/>
          <a:lstStyle/>
          <a:p>
            <a:fld id="{7C33F5B3-3085-4704-8B9D-47B22068CAC3}"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747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Active</a:t>
            </a:r>
            <a:r>
              <a:rPr lang="en-US" b="1" baseline="0"/>
              <a:t> Research </a:t>
            </a:r>
            <a:endParaRPr lang="en-US" b="0" baseline="0"/>
          </a:p>
          <a:p>
            <a:r>
              <a:rPr lang="en-US" b="0"/>
              <a:t>https://www.nursing.umaryland.edu/research/funded-research/</a:t>
            </a:r>
          </a:p>
          <a:p>
            <a:endParaRPr lang="en-US" b="0"/>
          </a:p>
          <a:p>
            <a:r>
              <a:rPr lang="en-US" b="1"/>
              <a:t>Center Directors Contact Information</a:t>
            </a:r>
          </a:p>
          <a:p>
            <a:r>
              <a:rPr lang="en-US" b="0"/>
              <a:t>https://www.nursing.umaryland.edu/research/contact-us/</a:t>
            </a:r>
          </a:p>
          <a:p>
            <a:endParaRPr lang="en-US" b="1"/>
          </a:p>
          <a:p>
            <a:r>
              <a:rPr lang="en-US" b="1" err="1"/>
              <a:t>Mpower</a:t>
            </a:r>
            <a:r>
              <a:rPr lang="en-US" b="1"/>
              <a:t> Seed Grants</a:t>
            </a:r>
          </a:p>
          <a:p>
            <a:r>
              <a:rPr lang="en-US"/>
              <a:t>https://mpower.maryland.edu/portfolio/seed-grants/</a:t>
            </a:r>
          </a:p>
          <a:p>
            <a:endParaRPr lang="en-US"/>
          </a:p>
          <a:p>
            <a:r>
              <a:rPr lang="en-US" b="1"/>
              <a:t>UMB ICTR</a:t>
            </a:r>
          </a:p>
          <a:p>
            <a:r>
              <a:rPr lang="en-US"/>
              <a:t>https://www.umaryland.edu/ictr/funding/</a:t>
            </a:r>
          </a:p>
        </p:txBody>
      </p:sp>
      <p:sp>
        <p:nvSpPr>
          <p:cNvPr id="4" name="Slide Number Placeholder 3"/>
          <p:cNvSpPr>
            <a:spLocks noGrp="1"/>
          </p:cNvSpPr>
          <p:nvPr>
            <p:ph type="sldNum" sz="quarter" idx="10"/>
          </p:nvPr>
        </p:nvSpPr>
        <p:spPr/>
        <p:txBody>
          <a:bodyPr/>
          <a:lstStyle/>
          <a:p>
            <a:fld id="{7C33F5B3-3085-4704-8B9D-47B22068CAC3}"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513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CARTI Grant Writing Resources Page</a:t>
            </a:r>
          </a:p>
          <a:p>
            <a:r>
              <a:rPr lang="en-US" b="0"/>
              <a:t>https://www.medschool.umaryland.edu/CARTI/Writing--Communication-Instruction/</a:t>
            </a:r>
          </a:p>
          <a:p>
            <a:endParaRPr lang="en-US" b="1"/>
          </a:p>
          <a:p>
            <a:r>
              <a:rPr lang="en-US" b="1"/>
              <a:t>HS/HSL Writing Center</a:t>
            </a:r>
          </a:p>
          <a:p>
            <a:r>
              <a:rPr lang="en-US"/>
              <a:t>https://www2.hshsl.umaryland.edu/hslupdates/?p=3610 </a:t>
            </a:r>
          </a:p>
          <a:p>
            <a:endParaRPr lang="en-US" b="1"/>
          </a:p>
          <a:p>
            <a:r>
              <a:rPr lang="en-US" b="1"/>
              <a:t>Institute for Educators</a:t>
            </a:r>
          </a:p>
          <a:p>
            <a:r>
              <a:rPr lang="en-US"/>
              <a:t>https://www.nursing.umaryland.edu/institute-for-educators/</a:t>
            </a:r>
          </a:p>
          <a:p>
            <a:endParaRPr lang="en-US"/>
          </a:p>
          <a:p>
            <a:pPr defTabSz="933602">
              <a:defRPr/>
            </a:pPr>
            <a:r>
              <a:rPr lang="en-US" b="1"/>
              <a:t>Scholarly Writing Accountability Groups (SWAG)</a:t>
            </a:r>
          </a:p>
          <a:p>
            <a:r>
              <a:rPr lang="en-US"/>
              <a:t>https://www.medschool.umaryland.edu/career/Scholarly-Writing-Accountability-Group-SWAG-Program/</a:t>
            </a:r>
          </a:p>
          <a:p>
            <a:endParaRPr lang="en-US" b="1"/>
          </a:p>
          <a:p>
            <a:r>
              <a:rPr lang="en-US" b="1"/>
              <a:t>Scholarly Writing Seminar </a:t>
            </a:r>
          </a:p>
          <a:p>
            <a:r>
              <a:rPr lang="en-US"/>
              <a:t>https://www.nursing.umaryland.edu/institute-for-educators/events/scholarly-writing-seminar/</a:t>
            </a:r>
          </a:p>
          <a:p>
            <a:endParaRPr lang="en-US"/>
          </a:p>
          <a:p>
            <a:r>
              <a:rPr lang="en-US" b="1"/>
              <a:t>School of Medicine Grant Writing Workshops</a:t>
            </a:r>
          </a:p>
          <a:p>
            <a:r>
              <a:rPr lang="en-US" b="0"/>
              <a:t>https://www.medschool.umaryland.edu/career/Courses-Workshops--Seminars/Grant-Writing-Courses/</a:t>
            </a:r>
          </a:p>
          <a:p>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594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Pre-Award</a:t>
            </a:r>
            <a:r>
              <a:rPr lang="en-US" b="1" baseline="0"/>
              <a:t> </a:t>
            </a:r>
          </a:p>
          <a:p>
            <a:r>
              <a:rPr lang="en-US"/>
              <a:t>https://www.nursing.umaryland.edu/research/resources/preaward/</a:t>
            </a:r>
          </a:p>
        </p:txBody>
      </p:sp>
      <p:sp>
        <p:nvSpPr>
          <p:cNvPr id="4" name="Slide Number Placeholder 3"/>
          <p:cNvSpPr>
            <a:spLocks noGrp="1"/>
          </p:cNvSpPr>
          <p:nvPr>
            <p:ph type="sldNum" sz="quarter" idx="10"/>
          </p:nvPr>
        </p:nvSpPr>
        <p:spPr/>
        <p:txBody>
          <a:bodyPr/>
          <a:lstStyle/>
          <a:p>
            <a:fld id="{7C33F5B3-3085-4704-8B9D-47B22068CAC3}"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931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Post-Award Resources</a:t>
            </a:r>
          </a:p>
          <a:p>
            <a:r>
              <a:rPr lang="en-US"/>
              <a:t>https://www.nursing.umaryland.edu/research/resources/postaward/ </a:t>
            </a:r>
          </a:p>
          <a:p>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097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Post-Award Resources</a:t>
            </a:r>
          </a:p>
          <a:p>
            <a:r>
              <a:rPr lang="en-US"/>
              <a:t>https://www.nursing.umaryland.edu/research/resources/postaward/</a:t>
            </a:r>
          </a:p>
        </p:txBody>
      </p:sp>
      <p:sp>
        <p:nvSpPr>
          <p:cNvPr id="4" name="Slide Number Placeholder 3"/>
          <p:cNvSpPr>
            <a:spLocks noGrp="1"/>
          </p:cNvSpPr>
          <p:nvPr>
            <p:ph type="sldNum" sz="quarter" idx="10"/>
          </p:nvPr>
        </p:nvSpPr>
        <p:spPr/>
        <p:txBody>
          <a:bodyPr/>
          <a:lstStyle/>
          <a:p>
            <a:fld id="{7C33F5B3-3085-4704-8B9D-47B22068CAC3}"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23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Post-Award Resources</a:t>
            </a:r>
          </a:p>
          <a:p>
            <a:r>
              <a:rPr lang="en-US"/>
              <a:t>https://www.nursing.umaryland.edu/research/resources/postaward/</a:t>
            </a:r>
          </a:p>
        </p:txBody>
      </p:sp>
      <p:sp>
        <p:nvSpPr>
          <p:cNvPr id="4" name="Slide Number Placeholder 3"/>
          <p:cNvSpPr>
            <a:spLocks noGrp="1"/>
          </p:cNvSpPr>
          <p:nvPr>
            <p:ph type="sldNum" sz="quarter" idx="10"/>
          </p:nvPr>
        </p:nvSpPr>
        <p:spPr/>
        <p:txBody>
          <a:bodyPr/>
          <a:lstStyle/>
          <a:p>
            <a:fld id="{7C33F5B3-3085-4704-8B9D-47B22068CAC3}" type="slidenum">
              <a:rPr lang="en-US" smtClean="0"/>
              <a:t>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253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Post-Award Resources</a:t>
            </a:r>
          </a:p>
          <a:p>
            <a:r>
              <a:rPr lang="en-US"/>
              <a:t>https://www.nursing.umaryland.edu/research/resources/postaward/</a:t>
            </a:r>
          </a:p>
          <a:p>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134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err="1"/>
              <a:t>Biostatistical</a:t>
            </a:r>
            <a:r>
              <a:rPr lang="en-US" b="1"/>
              <a:t> Services</a:t>
            </a:r>
          </a:p>
          <a:p>
            <a:r>
              <a:rPr lang="en-US" b="0"/>
              <a:t>https://www.nursing.umaryland.edu/research/resources/other-biostats/</a:t>
            </a:r>
          </a:p>
          <a:p>
            <a:endParaRPr lang="en-US" b="1"/>
          </a:p>
          <a:p>
            <a:r>
              <a:rPr lang="en-US" b="1"/>
              <a:t>ICTR Biostatistics Core Services</a:t>
            </a:r>
          </a:p>
          <a:p>
            <a:r>
              <a:rPr lang="en-US"/>
              <a:t>https://www.umaryland.edu/ictr/investigator-resources/ictr-biostatistics-core-services/</a:t>
            </a:r>
          </a:p>
        </p:txBody>
      </p:sp>
      <p:sp>
        <p:nvSpPr>
          <p:cNvPr id="4" name="Slide Number Placeholder 3"/>
          <p:cNvSpPr>
            <a:spLocks noGrp="1"/>
          </p:cNvSpPr>
          <p:nvPr>
            <p:ph type="sldNum" sz="quarter" idx="10"/>
          </p:nvPr>
        </p:nvSpPr>
        <p:spPr/>
        <p:txBody>
          <a:bodyPr/>
          <a:lstStyle/>
          <a:p>
            <a:fld id="{7C33F5B3-3085-4704-8B9D-47B22068CAC3}"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818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a:t>ICTR Research Navigator</a:t>
            </a:r>
            <a:endParaRPr lang="en-US"/>
          </a:p>
          <a:p>
            <a:pPr defTabSz="933602">
              <a:defRPr/>
            </a:pPr>
            <a:r>
              <a:rPr lang="en-US"/>
              <a:t>https://www.umaryland.edu/ictr/investigator-resources/ictr-research-navigator/</a:t>
            </a:r>
          </a:p>
          <a:p>
            <a:pPr defTabSz="933602">
              <a:defRPr/>
            </a:pPr>
            <a:endParaRPr lang="en-US" b="1"/>
          </a:p>
          <a:p>
            <a:pPr defTabSz="933602">
              <a:defRPr/>
            </a:pPr>
            <a:r>
              <a:rPr lang="en-US" b="1"/>
              <a:t>ICTR Studios Consult Services </a:t>
            </a:r>
          </a:p>
          <a:p>
            <a:r>
              <a:rPr lang="en-US" b="0"/>
              <a:t>https://www.umaryland.edu/ictr/investigator-resources/ictr-studios-consult-services/</a:t>
            </a:r>
          </a:p>
          <a:p>
            <a:endParaRPr lang="en-US" b="1"/>
          </a:p>
          <a:p>
            <a:r>
              <a:rPr lang="en-US" b="1"/>
              <a:t>Investigator Resources</a:t>
            </a:r>
          </a:p>
          <a:p>
            <a:r>
              <a:rPr lang="en-US"/>
              <a:t>https://www.umaryland.edu/ictr/investigator-resources/</a:t>
            </a:r>
          </a:p>
          <a:p>
            <a:endParaRPr lang="en-US"/>
          </a:p>
        </p:txBody>
      </p:sp>
      <p:sp>
        <p:nvSpPr>
          <p:cNvPr id="4" name="Slide Number Placeholder 3"/>
          <p:cNvSpPr>
            <a:spLocks noGrp="1"/>
          </p:cNvSpPr>
          <p:nvPr>
            <p:ph type="sldNum" sz="quarter" idx="5"/>
          </p:nvPr>
        </p:nvSpPr>
        <p:spPr/>
        <p:txBody>
          <a:bodyPr/>
          <a:lstStyle/>
          <a:p>
            <a:fld id="{7C33F5B3-3085-4704-8B9D-47B22068CAC3}" type="slidenum">
              <a:rPr lang="en-US" smtClean="0"/>
              <a:t>19</a:t>
            </a:fld>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3038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C33F5B3-3085-4704-8B9D-47B22068CAC3}" type="slidenum">
              <a:rPr lang="en-US" smtClean="0"/>
              <a:t>2</a:t>
            </a:fld>
            <a:endParaRPr lang="en-US"/>
          </a:p>
        </p:txBody>
      </p:sp>
    </p:spTree>
    <p:extLst>
      <p:ext uri="{BB962C8B-B14F-4D97-AF65-F5344CB8AC3E}">
        <p14:creationId xmlns:p14="http://schemas.microsoft.com/office/powerpoint/2010/main" val="885763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UMSON Intranet</a:t>
            </a:r>
          </a:p>
          <a:p>
            <a:r>
              <a:rPr lang="en-US"/>
              <a:t>https://www.nursing.umaryland.edu/intranet/</a:t>
            </a:r>
          </a:p>
        </p:txBody>
      </p:sp>
      <p:sp>
        <p:nvSpPr>
          <p:cNvPr id="4" name="Slide Number Placeholder 3"/>
          <p:cNvSpPr>
            <a:spLocks noGrp="1"/>
          </p:cNvSpPr>
          <p:nvPr>
            <p:ph type="sldNum" sz="quarter" idx="10"/>
          </p:nvPr>
        </p:nvSpPr>
        <p:spPr/>
        <p:txBody>
          <a:bodyPr/>
          <a:lstStyle/>
          <a:p>
            <a:fld id="{7C33F5B3-3085-4704-8B9D-47B22068CAC3}"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180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UMSON Intranet</a:t>
            </a:r>
          </a:p>
          <a:p>
            <a:r>
              <a:rPr lang="en-US"/>
              <a:t>https://www.nursing.umaryland.edu/intranet/departments-offices/office-of-research-and-scholarship/</a:t>
            </a:r>
          </a:p>
        </p:txBody>
      </p:sp>
      <p:sp>
        <p:nvSpPr>
          <p:cNvPr id="4" name="Slide Number Placeholder 3"/>
          <p:cNvSpPr>
            <a:spLocks noGrp="1"/>
          </p:cNvSpPr>
          <p:nvPr>
            <p:ph type="sldNum" sz="quarter" idx="10"/>
          </p:nvPr>
        </p:nvSpPr>
        <p:spPr/>
        <p:txBody>
          <a:bodyPr/>
          <a:lstStyle/>
          <a:p>
            <a:fld id="{7C33F5B3-3085-4704-8B9D-47B22068CAC3}"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676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UMSON Research Policies and Procedures Intranet</a:t>
            </a:r>
          </a:p>
          <a:p>
            <a:r>
              <a:rPr lang="en-US"/>
              <a:t>https://www.nursing.umaryland.edu/intranet/policies-procedures-guidelines--bylaws/</a:t>
            </a:r>
          </a:p>
        </p:txBody>
      </p:sp>
      <p:sp>
        <p:nvSpPr>
          <p:cNvPr id="4" name="Slide Number Placeholder 3"/>
          <p:cNvSpPr>
            <a:spLocks noGrp="1"/>
          </p:cNvSpPr>
          <p:nvPr>
            <p:ph type="sldNum" sz="quarter" idx="10"/>
          </p:nvPr>
        </p:nvSpPr>
        <p:spPr/>
        <p:txBody>
          <a:bodyPr/>
          <a:lstStyle/>
          <a:p>
            <a:fld id="{7C33F5B3-3085-4704-8B9D-47B22068CAC3}" type="slidenum">
              <a:rPr lang="en-US" smtClean="0"/>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618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602" rtl="0" eaLnBrk="1" fontAlgn="auto" latinLnBrk="0" hangingPunct="1">
              <a:lnSpc>
                <a:spcPct val="100000"/>
              </a:lnSpc>
              <a:spcBef>
                <a:spcPts val="0"/>
              </a:spcBef>
              <a:spcAft>
                <a:spcPts val="0"/>
              </a:spcAft>
              <a:buClrTx/>
              <a:buSzTx/>
              <a:buFontTx/>
              <a:buNone/>
              <a:tabLst/>
              <a:defRPr/>
            </a:pPr>
            <a:r>
              <a:rPr lang="en-US" b="1"/>
              <a:t>Center for Innovative Biomedical Resources (CIBR) </a:t>
            </a:r>
          </a:p>
          <a:p>
            <a:pPr marL="0" marR="0" lvl="0" indent="0" algn="l" defTabSz="933602" rtl="0" eaLnBrk="1" fontAlgn="auto" latinLnBrk="0" hangingPunct="1">
              <a:lnSpc>
                <a:spcPct val="100000"/>
              </a:lnSpc>
              <a:spcBef>
                <a:spcPts val="0"/>
              </a:spcBef>
              <a:spcAft>
                <a:spcPts val="0"/>
              </a:spcAft>
              <a:buClrTx/>
              <a:buSzTx/>
              <a:buFontTx/>
              <a:buNone/>
              <a:tabLst/>
              <a:defRPr/>
            </a:pPr>
            <a:r>
              <a:rPr lang="en-US" b="0"/>
              <a:t>https://www.medschool.umaryland.edu/CIBR/</a:t>
            </a:r>
          </a:p>
          <a:p>
            <a:pPr marL="0" marR="0" lvl="0" indent="0" algn="l" defTabSz="933602" rtl="0" eaLnBrk="1" fontAlgn="auto" latinLnBrk="0" hangingPunct="1">
              <a:lnSpc>
                <a:spcPct val="100000"/>
              </a:lnSpc>
              <a:spcBef>
                <a:spcPts val="0"/>
              </a:spcBef>
              <a:spcAft>
                <a:spcPts val="0"/>
              </a:spcAft>
              <a:buClrTx/>
              <a:buSzTx/>
              <a:buFontTx/>
              <a:buNone/>
              <a:tabLst/>
              <a:defRPr/>
            </a:pPr>
            <a:endParaRPr lang="en-US" b="1"/>
          </a:p>
          <a:p>
            <a:pPr marL="0" marR="0" lvl="0" indent="0" algn="l" defTabSz="933602" rtl="0" eaLnBrk="1" fontAlgn="auto" latinLnBrk="0" hangingPunct="1">
              <a:lnSpc>
                <a:spcPct val="100000"/>
              </a:lnSpc>
              <a:spcBef>
                <a:spcPts val="0"/>
              </a:spcBef>
              <a:spcAft>
                <a:spcPts val="0"/>
              </a:spcAft>
              <a:buClrTx/>
              <a:buSzTx/>
              <a:buFontTx/>
              <a:buNone/>
              <a:tabLst/>
              <a:defRPr/>
            </a:pPr>
            <a:r>
              <a:rPr lang="en-US" b="1"/>
              <a:t>Communication</a:t>
            </a:r>
          </a:p>
          <a:p>
            <a:pPr marL="0" marR="0" lvl="0" indent="0" algn="l" defTabSz="933602" rtl="0" eaLnBrk="1" fontAlgn="auto" latinLnBrk="0" hangingPunct="1">
              <a:lnSpc>
                <a:spcPct val="100000"/>
              </a:lnSpc>
              <a:spcBef>
                <a:spcPts val="0"/>
              </a:spcBef>
              <a:spcAft>
                <a:spcPts val="0"/>
              </a:spcAft>
              <a:buClrTx/>
              <a:buSzTx/>
              <a:buFontTx/>
              <a:buNone/>
              <a:tabLst/>
              <a:defRPr/>
            </a:pPr>
            <a:r>
              <a:rPr lang="en-US" b="0"/>
              <a:t>https://www.umaryland.edu/ord/investigator-toolkit/communication/</a:t>
            </a:r>
          </a:p>
          <a:p>
            <a:pPr marL="0" marR="0" lvl="0" indent="0" algn="l" defTabSz="933602" rtl="0" eaLnBrk="1" fontAlgn="auto" latinLnBrk="0" hangingPunct="1">
              <a:lnSpc>
                <a:spcPct val="100000"/>
              </a:lnSpc>
              <a:spcBef>
                <a:spcPts val="0"/>
              </a:spcBef>
              <a:spcAft>
                <a:spcPts val="0"/>
              </a:spcAft>
              <a:buClrTx/>
              <a:buSzTx/>
              <a:buFontTx/>
              <a:buNone/>
              <a:tabLst/>
              <a:defRPr/>
            </a:pPr>
            <a:endParaRPr lang="en-US" b="1"/>
          </a:p>
          <a:p>
            <a:pPr defTabSz="933602">
              <a:defRPr/>
            </a:pPr>
            <a:r>
              <a:rPr lang="en-US" b="1"/>
              <a:t>File an Invention Disclosure </a:t>
            </a:r>
          </a:p>
          <a:p>
            <a:pPr defTabSz="933602">
              <a:defRPr/>
            </a:pPr>
            <a:r>
              <a:rPr lang="en-US"/>
              <a:t>https://www.umventures.org/for-inventors/disclosures/Baltimore</a:t>
            </a:r>
          </a:p>
          <a:p>
            <a:pPr defTabSz="933602">
              <a:defRPr/>
            </a:pPr>
            <a:endParaRPr lang="en-US"/>
          </a:p>
          <a:p>
            <a:r>
              <a:rPr lang="en-US" b="1"/>
              <a:t>Find Funding Opportunities </a:t>
            </a:r>
          </a:p>
          <a:p>
            <a:r>
              <a:rPr lang="en-US"/>
              <a:t>https://www.umaryland.edu/ord/investigator-toolkit/find-funding-opportunities/</a:t>
            </a:r>
          </a:p>
          <a:p>
            <a:endParaRPr lang="en-US"/>
          </a:p>
          <a:p>
            <a:r>
              <a:rPr lang="en-US" b="1"/>
              <a:t>New to UMB </a:t>
            </a:r>
          </a:p>
          <a:p>
            <a:r>
              <a:rPr lang="en-US"/>
              <a:t>https://www.umaryland.edu/ord/investigator-toolkit/new-faculty-at-umb/</a:t>
            </a:r>
          </a:p>
          <a:p>
            <a:endParaRPr lang="en-US"/>
          </a:p>
          <a:p>
            <a:r>
              <a:rPr lang="en-US" b="1"/>
              <a:t>Principal Investigator Quick Reference </a:t>
            </a:r>
          </a:p>
          <a:p>
            <a:r>
              <a:rPr lang="en-US"/>
              <a:t>https://www.umaryland.edu/ord/investigator-toolkit/principal-investigator-quick-reference/</a:t>
            </a:r>
          </a:p>
          <a:p>
            <a:endParaRPr lang="en-US"/>
          </a:p>
          <a:p>
            <a:r>
              <a:rPr lang="en-US" b="1"/>
              <a:t>Proposal Writing Resources </a:t>
            </a:r>
          </a:p>
          <a:p>
            <a:r>
              <a:rPr lang="en-US"/>
              <a:t>https://www.umaryland.edu/ord/investigator-toolkit/proposal-writing-resources/</a:t>
            </a:r>
          </a:p>
          <a:p>
            <a:endParaRPr lang="en-US"/>
          </a:p>
          <a:p>
            <a:r>
              <a:rPr lang="en-US" b="1"/>
              <a:t>Research oversight </a:t>
            </a:r>
          </a:p>
          <a:p>
            <a:r>
              <a:rPr lang="en-US"/>
              <a:t>https://www.umaryland.edu/ord/investigator-toolkit/research-oversight/</a:t>
            </a:r>
          </a:p>
          <a:p>
            <a:endParaRPr lang="en-US"/>
          </a:p>
          <a:p>
            <a:r>
              <a:rPr lang="en-US" b="1"/>
              <a:t>Sponsor Review of Grant Proposals </a:t>
            </a:r>
          </a:p>
          <a:p>
            <a:r>
              <a:rPr lang="en-US"/>
              <a:t>https://www.umaryland.edu/ord/investigator-toolkit/proposal-review/</a:t>
            </a:r>
          </a:p>
        </p:txBody>
      </p:sp>
      <p:sp>
        <p:nvSpPr>
          <p:cNvPr id="4" name="Slide Number Placeholder 3"/>
          <p:cNvSpPr>
            <a:spLocks noGrp="1"/>
          </p:cNvSpPr>
          <p:nvPr>
            <p:ph type="sldNum" sz="quarter" idx="5"/>
          </p:nvPr>
        </p:nvSpPr>
        <p:spPr/>
        <p:txBody>
          <a:bodyPr/>
          <a:lstStyle/>
          <a:p>
            <a:fld id="{7C33F5B3-3085-4704-8B9D-47B22068CAC3}" type="slidenum">
              <a:rPr lang="en-US" smtClean="0"/>
              <a:t>23</a:t>
            </a:fld>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60910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602" rtl="0" eaLnBrk="1" fontAlgn="auto" latinLnBrk="0" hangingPunct="1">
              <a:lnSpc>
                <a:spcPct val="100000"/>
              </a:lnSpc>
              <a:spcBef>
                <a:spcPts val="0"/>
              </a:spcBef>
              <a:spcAft>
                <a:spcPts val="0"/>
              </a:spcAft>
              <a:buClrTx/>
              <a:buSzTx/>
              <a:buFontTx/>
              <a:buNone/>
              <a:tabLst/>
              <a:defRPr/>
            </a:pPr>
            <a:r>
              <a:rPr lang="en-US" b="1"/>
              <a:t>Departing PI Award Disposition Notification Form </a:t>
            </a:r>
          </a:p>
          <a:p>
            <a:pPr marL="0" marR="0" lvl="0" indent="0" algn="l" defTabSz="933602" rtl="0" eaLnBrk="1" fontAlgn="auto" latinLnBrk="0" hangingPunct="1">
              <a:lnSpc>
                <a:spcPct val="100000"/>
              </a:lnSpc>
              <a:spcBef>
                <a:spcPts val="0"/>
              </a:spcBef>
              <a:spcAft>
                <a:spcPts val="0"/>
              </a:spcAft>
              <a:buClrTx/>
              <a:buSzTx/>
              <a:buFontTx/>
              <a:buNone/>
              <a:tabLst/>
              <a:defRPr/>
            </a:pPr>
            <a:r>
              <a:rPr lang="en-US"/>
              <a:t>https://www.umaryland.edu/spac/sponsored-projects-accounting-and-compliance-spac/departing-pi-award-disposition-notification/ </a:t>
            </a:r>
          </a:p>
          <a:p>
            <a:pPr defTabSz="933602">
              <a:defRPr/>
            </a:pPr>
            <a:endParaRPr lang="en-US"/>
          </a:p>
          <a:p>
            <a:pPr defTabSz="933602">
              <a:defRPr/>
            </a:pPr>
            <a:r>
              <a:rPr lang="en-US" b="1"/>
              <a:t>Departing PI Award Disposition Procedures </a:t>
            </a:r>
          </a:p>
          <a:p>
            <a:pPr defTabSz="933602">
              <a:defRPr/>
            </a:pPr>
            <a:r>
              <a:rPr lang="en-US"/>
              <a:t>https://www.umaryland.edu/policies-and-procedures/library/research/procedures/sponsored-projects/departing-pi-award-disposition.php</a:t>
            </a:r>
          </a:p>
          <a:p>
            <a:pPr defTabSz="933602">
              <a:defRPr/>
            </a:pPr>
            <a:endParaRPr lang="en-US" b="1"/>
          </a:p>
          <a:p>
            <a:pPr defTabSz="933602">
              <a:defRPr/>
            </a:pPr>
            <a:r>
              <a:rPr lang="en-US" b="1"/>
              <a:t>Sponsored Programs Administration</a:t>
            </a:r>
          </a:p>
          <a:p>
            <a:pPr defTabSz="933602">
              <a:defRPr/>
            </a:pPr>
            <a:r>
              <a:rPr lang="en-US"/>
              <a:t>https://www.umaryland.edu/spa/</a:t>
            </a:r>
          </a:p>
          <a:p>
            <a:pPr defTabSz="933602">
              <a:defRPr/>
            </a:pPr>
            <a:endParaRPr lang="en-US"/>
          </a:p>
          <a:p>
            <a:pPr defTabSz="933602">
              <a:defRPr/>
            </a:pPr>
            <a:endParaRPr lang="en-US"/>
          </a:p>
          <a:p>
            <a:endParaRPr lang="en-US"/>
          </a:p>
        </p:txBody>
      </p:sp>
      <p:sp>
        <p:nvSpPr>
          <p:cNvPr id="4" name="Slide Number Placeholder 3"/>
          <p:cNvSpPr>
            <a:spLocks noGrp="1"/>
          </p:cNvSpPr>
          <p:nvPr>
            <p:ph type="sldNum" sz="quarter" idx="5"/>
          </p:nvPr>
        </p:nvSpPr>
        <p:spPr/>
        <p:txBody>
          <a:bodyPr/>
          <a:lstStyle/>
          <a:p>
            <a:fld id="{7C33F5B3-3085-4704-8B9D-47B22068CAC3}" type="slidenum">
              <a:rPr lang="en-US" smtClean="0"/>
              <a:t>24</a:t>
            </a:fld>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37761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ORS Contact</a:t>
            </a:r>
            <a:r>
              <a:rPr lang="en-US" b="1" baseline="0"/>
              <a:t> Information</a:t>
            </a:r>
          </a:p>
          <a:p>
            <a:r>
              <a:rPr lang="en-US"/>
              <a:t>https://www.nursing.umaryland.edu/research/contact-us/ </a:t>
            </a:r>
          </a:p>
        </p:txBody>
      </p:sp>
      <p:sp>
        <p:nvSpPr>
          <p:cNvPr id="4" name="Slide Number Placeholder 3"/>
          <p:cNvSpPr>
            <a:spLocks noGrp="1"/>
          </p:cNvSpPr>
          <p:nvPr>
            <p:ph type="sldNum" sz="quarter" idx="10"/>
          </p:nvPr>
        </p:nvSpPr>
        <p:spPr/>
        <p:txBody>
          <a:bodyPr/>
          <a:lstStyle/>
          <a:p>
            <a:fld id="{7C33F5B3-3085-4704-8B9D-47B22068CAC3}" type="slidenum">
              <a:rPr lang="en-US" smtClean="0"/>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830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449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a:t>Biology and Behavior Across the Lifespan (BBAL) Organized Research Center</a:t>
            </a:r>
          </a:p>
          <a:p>
            <a:r>
              <a:rPr lang="en-US"/>
              <a:t>https://www.nursing.umaryland.edu/research/research-centers/bbal/ </a:t>
            </a:r>
          </a:p>
          <a:p>
            <a:endParaRPr lang="en-US"/>
          </a:p>
          <a:p>
            <a:pPr defTabSz="933602">
              <a:defRPr/>
            </a:pPr>
            <a:r>
              <a:rPr lang="en-US" b="1"/>
              <a:t> </a:t>
            </a:r>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863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a:t>Center for Health Equity and Outcomes Research (CHEOR)</a:t>
            </a:r>
          </a:p>
          <a:p>
            <a:r>
              <a:rPr lang="en-US"/>
              <a:t>https://www.nursing.umaryland.edu/research/research-centers/cheor/</a:t>
            </a:r>
          </a:p>
        </p:txBody>
      </p:sp>
      <p:sp>
        <p:nvSpPr>
          <p:cNvPr id="4" name="Slide Number Placeholder 3"/>
          <p:cNvSpPr>
            <a:spLocks noGrp="1"/>
          </p:cNvSpPr>
          <p:nvPr>
            <p:ph type="sldNum" sz="quarter" idx="10"/>
          </p:nvPr>
        </p:nvSpPr>
        <p:spPr/>
        <p:txBody>
          <a:bodyPr/>
          <a:lstStyle/>
          <a:p>
            <a:fld id="{7C33F5B3-3085-4704-8B9D-47B22068CAC3}"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024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Center to Advance Chronic Pain Research (CACPR)</a:t>
            </a:r>
            <a:r>
              <a:rPr lang="en-US" b="1" baseline="0"/>
              <a:t> website</a:t>
            </a:r>
            <a:r>
              <a:rPr lang="en-US" baseline="0"/>
              <a:t>: </a:t>
            </a:r>
            <a:r>
              <a:rPr lang="en-US"/>
              <a:t>https://www.umaryland.edu/cacpr/about-cacpr/</a:t>
            </a:r>
          </a:p>
          <a:p>
            <a:endParaRPr lang="en-US"/>
          </a:p>
          <a:p>
            <a:r>
              <a:rPr lang="en-US" b="1"/>
              <a:t>CACPR Membership</a:t>
            </a:r>
            <a:r>
              <a:rPr lang="en-US" b="1" baseline="0"/>
              <a:t> application: </a:t>
            </a:r>
            <a:r>
              <a:rPr lang="en-US" baseline="0"/>
              <a:t>https://www.umaryland.edu/cacpr/membership/apply/</a:t>
            </a:r>
            <a:endParaRPr lang="en-US"/>
          </a:p>
        </p:txBody>
      </p:sp>
      <p:sp>
        <p:nvSpPr>
          <p:cNvPr id="4" name="Slide Number Placeholder 3"/>
          <p:cNvSpPr>
            <a:spLocks noGrp="1"/>
          </p:cNvSpPr>
          <p:nvPr>
            <p:ph type="sldNum" sz="quarter" idx="10"/>
          </p:nvPr>
        </p:nvSpPr>
        <p:spPr/>
        <p:txBody>
          <a:bodyPr/>
          <a:lstStyle/>
          <a:p>
            <a:fld id="{7C33F5B3-3085-4704-8B9D-47B22068CAC3}"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524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a:t>Monthly Research Seminars</a:t>
            </a:r>
          </a:p>
          <a:p>
            <a:pPr defTabSz="933602">
              <a:defRPr/>
            </a:pPr>
            <a:r>
              <a:rPr lang="en-US"/>
              <a:t>https://www.nursing.umaryland.edu/research/seminar-series/</a:t>
            </a:r>
          </a:p>
        </p:txBody>
      </p:sp>
      <p:sp>
        <p:nvSpPr>
          <p:cNvPr id="4" name="Slide Number Placeholder 3"/>
          <p:cNvSpPr>
            <a:spLocks noGrp="1"/>
          </p:cNvSpPr>
          <p:nvPr>
            <p:ph type="sldNum" sz="quarter" idx="10"/>
          </p:nvPr>
        </p:nvSpPr>
        <p:spPr/>
        <p:txBody>
          <a:bodyPr/>
          <a:lstStyle/>
          <a:p>
            <a:fld id="{7C33F5B3-3085-4704-8B9D-47B22068CAC3}"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263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lumMod val="95000"/>
                    <a:lumOff val="5000"/>
                  </a:schemeClr>
                </a:solidFill>
              </a:rPr>
              <a:t>CICERO</a:t>
            </a:r>
            <a:endParaRPr lang="en-US" b="0" i="0">
              <a:solidFill>
                <a:schemeClr val="tx1">
                  <a:lumMod val="95000"/>
                  <a:lumOff val="5000"/>
                </a:schemeClr>
              </a:solidFill>
            </a:endParaRPr>
          </a:p>
          <a:p>
            <a:r>
              <a:rPr lang="en-US" b="0" i="0">
                <a:solidFill>
                  <a:schemeClr val="tx1">
                    <a:lumMod val="95000"/>
                    <a:lumOff val="5000"/>
                  </a:schemeClr>
                </a:solidFill>
              </a:rPr>
              <a:t>https://www.umaryland.edu/hrp/past-announcements/cicero-login.php</a:t>
            </a:r>
          </a:p>
          <a:p>
            <a:endParaRPr lang="en-US" b="1">
              <a:solidFill>
                <a:schemeClr val="tx1">
                  <a:lumMod val="95000"/>
                  <a:lumOff val="5000"/>
                </a:schemeClr>
              </a:solidFill>
            </a:endParaRPr>
          </a:p>
          <a:p>
            <a:r>
              <a:rPr lang="en-US" b="1">
                <a:solidFill>
                  <a:schemeClr val="tx1">
                    <a:lumMod val="95000"/>
                    <a:lumOff val="5000"/>
                  </a:schemeClr>
                </a:solidFill>
              </a:rPr>
              <a:t>Human Subjects Research Compliance and Education</a:t>
            </a:r>
            <a:endParaRPr lang="en-US">
              <a:solidFill>
                <a:schemeClr val="tx1">
                  <a:lumMod val="95000"/>
                  <a:lumOff val="5000"/>
                </a:schemeClr>
              </a:solidFill>
            </a:endParaRPr>
          </a:p>
          <a:p>
            <a:r>
              <a:rPr lang="en-US">
                <a:solidFill>
                  <a:schemeClr val="tx1">
                    <a:lumMod val="95000"/>
                    <a:lumOff val="5000"/>
                  </a:schemeClr>
                </a:solidFill>
              </a:rPr>
              <a:t>https://www.nursing.umaryland.edu/research/resources/regulatory-affairs/ </a:t>
            </a:r>
          </a:p>
          <a:p>
            <a:endParaRPr lang="en-US">
              <a:solidFill>
                <a:schemeClr val="tx1">
                  <a:lumMod val="95000"/>
                  <a:lumOff val="5000"/>
                </a:schemeClr>
              </a:solidFill>
            </a:endParaRPr>
          </a:p>
          <a:p>
            <a:r>
              <a:rPr lang="en-US" b="1">
                <a:solidFill>
                  <a:schemeClr val="tx1">
                    <a:lumMod val="95000"/>
                    <a:lumOff val="5000"/>
                  </a:schemeClr>
                </a:solidFill>
              </a:rPr>
              <a:t>Monthly Research Seminars</a:t>
            </a:r>
          </a:p>
          <a:p>
            <a:r>
              <a:rPr lang="en-US">
                <a:solidFill>
                  <a:schemeClr val="tx1">
                    <a:lumMod val="95000"/>
                    <a:lumOff val="5000"/>
                  </a:schemeClr>
                </a:solidFill>
              </a:rPr>
              <a:t>https://www.nursing.umaryland.edu/research/seminar-series/</a:t>
            </a:r>
          </a:p>
          <a:p>
            <a:endParaRPr lang="en-US">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7C33F5B3-3085-4704-8B9D-47B22068CAC3}" type="slidenum">
              <a:rPr lang="en-US" smtClean="0"/>
              <a:t>8</a:t>
            </a:fld>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4541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Pre-Clinical Research Compliance and Education </a:t>
            </a:r>
          </a:p>
          <a:p>
            <a:r>
              <a:rPr lang="en-US"/>
              <a:t>https://www.nursing.umaryland.edu/research/resources/pre-clinical-research-compliance-and-education/</a:t>
            </a:r>
          </a:p>
        </p:txBody>
      </p:sp>
      <p:sp>
        <p:nvSpPr>
          <p:cNvPr id="4" name="Slide Number Placeholder 3"/>
          <p:cNvSpPr>
            <a:spLocks noGrp="1"/>
          </p:cNvSpPr>
          <p:nvPr>
            <p:ph type="sldNum" sz="quarter" idx="10"/>
          </p:nvPr>
        </p:nvSpPr>
        <p:spPr/>
        <p:txBody>
          <a:bodyPr/>
          <a:lstStyle/>
          <a:p>
            <a:fld id="{7C33F5B3-3085-4704-8B9D-47B22068CAC3}" type="slidenum">
              <a:rPr lang="en-US" smtClean="0"/>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699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ursing.umaryland.edu/research/resources/regulatory-affairs/researcher-toolk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maryland.edu/ictr/funding/" TargetMode="External"/><Relationship Id="rId7" Type="http://schemas.openxmlformats.org/officeDocument/2006/relationships/hyperlink" Target="mailto:DL-nrsresearch@umaryland.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ursing.umaryland.edu/research/contact-us/" TargetMode="External"/><Relationship Id="rId5" Type="http://schemas.openxmlformats.org/officeDocument/2006/relationships/hyperlink" Target="https://mpower.maryland.edu/portfolio/seed-grants/" TargetMode="External"/><Relationship Id="rId4" Type="http://schemas.openxmlformats.org/officeDocument/2006/relationships/hyperlink" Target="https://www.nursing.umaryland.edu/research/funded-research/"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nursing.umaryland.edu/institute-for-educators/events/scholarly-writing-seminar/" TargetMode="External"/><Relationship Id="rId3" Type="http://schemas.openxmlformats.org/officeDocument/2006/relationships/hyperlink" Target="mailto:DL-nrsresearch@umaryland.edu" TargetMode="External"/><Relationship Id="rId7" Type="http://schemas.openxmlformats.org/officeDocument/2006/relationships/hyperlink" Target="https://www.nursing.umaryland.edu/institute-for-educato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smendoza@som.umaryland.edu" TargetMode="External"/><Relationship Id="rId11" Type="http://schemas.openxmlformats.org/officeDocument/2006/relationships/hyperlink" Target="mailto:mshriver@som.umaryland.edu" TargetMode="External"/><Relationship Id="rId5" Type="http://schemas.openxmlformats.org/officeDocument/2006/relationships/hyperlink" Target="https://www.medschool.umaryland.edu/career/Scholarly-Writing-Accountability-Group-SWAG-Program/" TargetMode="External"/><Relationship Id="rId10" Type="http://schemas.openxmlformats.org/officeDocument/2006/relationships/hyperlink" Target="https://www.medschool.umaryland.edu/CARTI/Writing--Communication-Instruction/" TargetMode="External"/><Relationship Id="rId4" Type="http://schemas.openxmlformats.org/officeDocument/2006/relationships/hyperlink" Target="https://www2.hshsl.umaryland.edu/hslupdates/?p=3610" TargetMode="External"/><Relationship Id="rId9" Type="http://schemas.openxmlformats.org/officeDocument/2006/relationships/hyperlink" Target="https://www.medschool.umaryland.edu/career/Courses-Workshops--Seminars/Grant-Writing-Cours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ursing.umaryland.edu/research/resources/preaward/funding-propos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ursing.umaryland.edu/research/resources/preaward/" TargetMode="External"/><Relationship Id="rId5" Type="http://schemas.openxmlformats.org/officeDocument/2006/relationships/hyperlink" Target="mailto:spease@umaryland.edu" TargetMode="External"/><Relationship Id="rId4" Type="http://schemas.openxmlformats.org/officeDocument/2006/relationships/hyperlink" Target="mailto:ayamba.ayuk@umaryland.edu"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nursing.umaryland.edu/intranet/policies-procedures-guidelines--bylaws/" TargetMode="External"/><Relationship Id="rId3" Type="http://schemas.openxmlformats.org/officeDocument/2006/relationships/hyperlink" Target="https://www.nursing.umaryland.edu/news-events/events/room-requests/" TargetMode="External"/><Relationship Id="rId7" Type="http://schemas.openxmlformats.org/officeDocument/2006/relationships/hyperlink" Target="https://www.nursing.umaryland.edu/intranet/media/son/intranet/policies-procedures/Guidelines-for-Faculty-Professional-Development-and-Faculty-Travel--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umaryland.az1.qualtrics.com/jfe/form/SV_6rlKRWp54z5CCWO" TargetMode="External"/><Relationship Id="rId5" Type="http://schemas.openxmlformats.org/officeDocument/2006/relationships/hyperlink" Target="https://www.umaryland.edu/media/umb/af/procurement/PurchasingGuide.pdf" TargetMode="External"/><Relationship Id="rId4" Type="http://schemas.openxmlformats.org/officeDocument/2006/relationships/hyperlink" Target="https://www.nursing.umaryland.edu/intranet/media/son/intranet/policies-procedures/Policy-Allowable-Funding-Sources-Purchase-Food-Meals.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ursing.umaryland.edu/intranet/media/son/intranet/policies-procedures/Form-Request-To-Fill-Position.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umaryland.edu/hrs/compensation/hiring-of-c1c2-posi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maryland.edu/policies-and-procedures/library/academic-affairs/policies/iii-711a.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kjarrell@umaryland.edu" TargetMode="External"/><Relationship Id="rId4" Type="http://schemas.openxmlformats.org/officeDocument/2006/relationships/hyperlink" Target="https://www.umaryland.edu/policies-and-procedures/library/human-resources/policies/vii-101a.ph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umaryland.edu/media/umb/af/fs/forms/Study-Participants-Payments-Gift-Card-Request-Form.pdf" TargetMode="External"/><Relationship Id="rId3" Type="http://schemas.openxmlformats.org/officeDocument/2006/relationships/hyperlink" Target="https://www.nursing.umaryland.edu/intranet/media/son/intranet/policies-procedures/Investigator-Guide-to-Pre--and-Post-Award-Grant-Management--FINAL.PDF" TargetMode="External"/><Relationship Id="rId7" Type="http://schemas.openxmlformats.org/officeDocument/2006/relationships/hyperlink" Target="https://www.umaryland.edu/media/umb/af/fs/forms/Gift-Card-Form-Instruction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umaryland.edu/policies-and-procedures/library/financial-affairs/procedures/financial-services/research-study-participant-payments.php" TargetMode="External"/><Relationship Id="rId5" Type="http://schemas.openxmlformats.org/officeDocument/2006/relationships/hyperlink" Target="https://www.nursing.umaryland.edu/intranet/media/son/intranet/policies-procedures/Policy-Faculty-Incentive-Plan.pdf" TargetMode="External"/><Relationship Id="rId4" Type="http://schemas.openxmlformats.org/officeDocument/2006/relationships/hyperlink" Target="https://umbcits-my.sharepoint.com/:b:/g/personal/jadyn_stewart_umaryland_edu/EcviflG9R2xNrNeQBWSUVQUBFL0Q2m7wtAaBOhMKoPBA1A?e=7NfPpp" TargetMode="External"/><Relationship Id="rId9" Type="http://schemas.openxmlformats.org/officeDocument/2006/relationships/hyperlink" Target="https://www.umaryland.edu/media/umb/af/fs/forms/InstructionsFormFSF-18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ursing.umaryland.edu/research/resources/other-biostats/" TargetMode="External"/><Relationship Id="rId7" Type="http://schemas.openxmlformats.org/officeDocument/2006/relationships/hyperlink" Target="mailto:ICTR-Navigator@umaryland.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maryland.edu/ictr/investigator-resources/ictr-research-navigator/" TargetMode="External"/><Relationship Id="rId5" Type="http://schemas.openxmlformats.org/officeDocument/2006/relationships/hyperlink" Target="https://www.umaryland.edu/ictr/investigator-resources/ictr-biostatistics-core-services/" TargetMode="External"/><Relationship Id="rId4" Type="http://schemas.openxmlformats.org/officeDocument/2006/relationships/hyperlink" Target="mailto:shijun.zhu@umaryland.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maryland.edu/ictr/investigator-resources/ictr-research-navigato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umaryland.edu/ictr/investigator-resources/ictr-studios-consult-services/" TargetMode="External"/><Relationship Id="rId4" Type="http://schemas.openxmlformats.org/officeDocument/2006/relationships/hyperlink" Target="mailto:ICTR-Navigator@umaryland.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ursing.umaryland.edu/intra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www.nursing.umaryland.edu/intranet/departments-offices/office-of-research-and-scholarshi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www.nursing.umaryland.edu/intranet/policies-procedures-guidelines--bylaw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hyperlink" Target="https://www.umaryland.edu/ord/investigator-toolkit/new-faculty-at-umb/" TargetMode="External"/><Relationship Id="rId3" Type="http://schemas.openxmlformats.org/officeDocument/2006/relationships/hyperlink" Target="https://www.umaryland.edu/ord/investigator-toolkit/" TargetMode="External"/><Relationship Id="rId7" Type="http://schemas.openxmlformats.org/officeDocument/2006/relationships/hyperlink" Target="https://www.umaryland.edu/ord/investigator-toolkit/find-funding-opportunities/" TargetMode="External"/><Relationship Id="rId12" Type="http://schemas.openxmlformats.org/officeDocument/2006/relationships/hyperlink" Target="https://www.umaryland.edu/ord/investigator-toolkit/proposal-revie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umventures.org/for-inventors/disclosures/baltimore" TargetMode="External"/><Relationship Id="rId11" Type="http://schemas.openxmlformats.org/officeDocument/2006/relationships/hyperlink" Target="https://www.umaryland.edu/ord/investigator-toolkit/research-oversight/" TargetMode="External"/><Relationship Id="rId5" Type="http://schemas.openxmlformats.org/officeDocument/2006/relationships/hyperlink" Target="https://www.umaryland.edu/ord/investigator-toolkit/communication/" TargetMode="External"/><Relationship Id="rId10" Type="http://schemas.openxmlformats.org/officeDocument/2006/relationships/hyperlink" Target="https://www.umaryland.edu/ord/investigator-toolkit/proposal-writing-resources/" TargetMode="External"/><Relationship Id="rId4" Type="http://schemas.openxmlformats.org/officeDocument/2006/relationships/hyperlink" Target="https://www.medschool.umaryland.edu/CIBR/" TargetMode="External"/><Relationship Id="rId9" Type="http://schemas.openxmlformats.org/officeDocument/2006/relationships/hyperlink" Target="https://www.umaryland.edu/ord/investigator-toolkit/principal-investigator-quick-referenc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maryland.edu/spac/sponsored-projects-accounting-and-compliance-spac/departing-pi-award-disposition-notific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team-white@ordmail.umaryland.edu" TargetMode="External"/><Relationship Id="rId4" Type="http://schemas.openxmlformats.org/officeDocument/2006/relationships/hyperlink" Target="https://www.umaryland.edu/policies-and-procedures/library/research/procedures/sponsored-projects/departing-pi-award-disposition.php"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jadyn.stewart@umaryland.edu" TargetMode="External"/><Relationship Id="rId3" Type="http://schemas.openxmlformats.org/officeDocument/2006/relationships/hyperlink" Target="mailto:ayamba.ayuk@umaryland.edu" TargetMode="External"/><Relationship Id="rId7" Type="http://schemas.openxmlformats.org/officeDocument/2006/relationships/hyperlink" Target="mailto:hshachter@umaryland.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asey.jackson@umaryland.edu" TargetMode="External"/><Relationship Id="rId5" Type="http://schemas.openxmlformats.org/officeDocument/2006/relationships/hyperlink" Target="mailto:friedmann@umaryland.edu" TargetMode="External"/><Relationship Id="rId4" Type="http://schemas.openxmlformats.org/officeDocument/2006/relationships/hyperlink" Target="mailto:ebarr@umaryland.edu" TargetMode="External"/><Relationship Id="rId9" Type="http://schemas.openxmlformats.org/officeDocument/2006/relationships/hyperlink" Target="mailto:shijun.zhu@umarylan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ursing.umaryland.edu/research/research-centers/bb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klinedinst@umaryland.edu" TargetMode="External"/><Relationship Id="rId4" Type="http://schemas.openxmlformats.org/officeDocument/2006/relationships/hyperlink" Target="mailto:resnick@umaryland.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ursing.umaryland.edu/research/research-centers/che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ogbolu@umaryland.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maryland.edu/cacpr/about-cacp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umaryland.edu/cacpr/membership/app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casey.jackson@umaryland.edu" TargetMode="External"/><Relationship Id="rId4" Type="http://schemas.openxmlformats.org/officeDocument/2006/relationships/hyperlink" Target="https://www.nursing.umaryland.edu/research/seminar-ser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maryland.edu/hrp/past-announcements/cicero-login.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ursing.umaryland.edu/research/resources/regulatory-affairs/" TargetMode="External"/><Relationship Id="rId5" Type="http://schemas.openxmlformats.org/officeDocument/2006/relationships/hyperlink" Target="https://www.nursing.umaryland.edu/research/seminar-series/" TargetMode="External"/><Relationship Id="rId4" Type="http://schemas.openxmlformats.org/officeDocument/2006/relationships/hyperlink" Target="mailto:casey.jackson@umaryland.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ursing.umaryland.edu/research/resources/pre-clinical-research-compliance-and-educ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3999" cy="1470025"/>
          </a:xfrm>
        </p:spPr>
        <p:txBody>
          <a:bodyPr>
            <a:normAutofit/>
          </a:bodyPr>
          <a:lstStyle/>
          <a:p>
            <a:r>
              <a:rPr lang="en-US" sz="4000" b="1"/>
              <a:t>Office of Research and Scholarship (ORS)</a:t>
            </a:r>
            <a:br>
              <a:rPr lang="en-US" sz="4000" b="1"/>
            </a:br>
            <a:r>
              <a:rPr lang="en-US" sz="4000" b="1"/>
              <a:t>Faculty Orientation </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sz="2500">
                <a:cs typeface="Calibri"/>
              </a:rPr>
              <a:t>Updated: April 8, 2022</a:t>
            </a:r>
          </a:p>
          <a:p>
            <a:endParaRPr lang="en-US" sz="2500">
              <a:cs typeface="Calibri"/>
            </a:endParaRPr>
          </a:p>
          <a:p>
            <a:r>
              <a:rPr lang="en-US" sz="2500" b="1" i="1">
                <a:solidFill>
                  <a:srgbClr val="0F1AF5"/>
                </a:solidFill>
                <a:ea typeface="+mn-lt"/>
                <a:cs typeface="+mn-lt"/>
              </a:rPr>
              <a:t>***To open hyperlinks, hover over, right click and select “Open Link.”***</a:t>
            </a:r>
            <a:endParaRPr lang="en-US" sz="2500">
              <a:solidFill>
                <a:srgbClr val="0F1AF5"/>
              </a:solidFill>
            </a:endParaRPr>
          </a:p>
          <a:p>
            <a:endParaRPr lang="en-US" sz="3000">
              <a:cs typeface="Calibri"/>
            </a:endParaRPr>
          </a:p>
        </p:txBody>
      </p:sp>
      <p:sp>
        <p:nvSpPr>
          <p:cNvPr id="4" name="Rectangle 3"/>
          <p:cNvSpPr/>
          <p:nvPr/>
        </p:nvSpPr>
        <p:spPr>
          <a:xfrm>
            <a:off x="4453217" y="3244334"/>
            <a:ext cx="237566" cy="369332"/>
          </a:xfrm>
          <a:prstGeom prst="rect">
            <a:avLst/>
          </a:prstGeom>
        </p:spPr>
        <p:txBody>
          <a:bodyPr wrap="none">
            <a:spAutoFit/>
          </a:bodyPr>
          <a:lstStyle/>
          <a:p>
            <a:r>
              <a:rPr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3006-A1F4-4A44-BE88-462216B148B5}"/>
              </a:ext>
            </a:extLst>
          </p:cNvPr>
          <p:cNvSpPr>
            <a:spLocks noGrp="1"/>
          </p:cNvSpPr>
          <p:nvPr>
            <p:ph type="title"/>
          </p:nvPr>
        </p:nvSpPr>
        <p:spPr>
          <a:xfrm>
            <a:off x="457200" y="217514"/>
            <a:ext cx="8229600" cy="855483"/>
          </a:xfrm>
        </p:spPr>
        <p:txBody>
          <a:bodyPr>
            <a:normAutofit/>
          </a:bodyPr>
          <a:lstStyle/>
          <a:p>
            <a:r>
              <a:rPr lang="en-US" sz="4000" b="1"/>
              <a:t>ORS Researcher Toolkit</a:t>
            </a:r>
          </a:p>
        </p:txBody>
      </p:sp>
      <p:sp>
        <p:nvSpPr>
          <p:cNvPr id="3" name="Content Placeholder 2">
            <a:extLst>
              <a:ext uri="{FF2B5EF4-FFF2-40B4-BE49-F238E27FC236}">
                <a16:creationId xmlns:a16="http://schemas.microsoft.com/office/drawing/2014/main" id="{1793F436-D53F-4D43-9345-053890CA55E1}"/>
              </a:ext>
            </a:extLst>
          </p:cNvPr>
          <p:cNvSpPr>
            <a:spLocks noGrp="1"/>
          </p:cNvSpPr>
          <p:nvPr>
            <p:ph idx="1"/>
          </p:nvPr>
        </p:nvSpPr>
        <p:spPr>
          <a:xfrm>
            <a:off x="457200" y="1072997"/>
            <a:ext cx="8229600" cy="4525847"/>
          </a:xfrm>
        </p:spPr>
        <p:txBody>
          <a:bodyPr>
            <a:normAutofit/>
          </a:bodyPr>
          <a:lstStyle/>
          <a:p>
            <a:pPr marL="0" indent="0" algn="just">
              <a:buNone/>
            </a:pPr>
            <a:r>
              <a:rPr lang="en-US" sz="1500"/>
              <a:t>To assist researchers with best practices for their human subjects-related research and facilitate their regulatory compliance efforts, the Office of Research and Scholarship (ORS) developed a </a:t>
            </a:r>
            <a:r>
              <a:rPr lang="en-US" sz="1500">
                <a:hlinkClick r:id="rId3"/>
              </a:rPr>
              <a:t>Researcher Toolkit</a:t>
            </a:r>
            <a:r>
              <a:rPr lang="en-US" sz="1500"/>
              <a:t>. The toolkit contains sections on:</a:t>
            </a:r>
          </a:p>
          <a:p>
            <a:pPr marL="0" indent="0" algn="just">
              <a:buNone/>
            </a:pPr>
            <a:endParaRPr lang="en-US" sz="1500"/>
          </a:p>
          <a:p>
            <a:pPr algn="just"/>
            <a:r>
              <a:rPr lang="en-US" sz="1500" b="1"/>
              <a:t>Guidance and Training: </a:t>
            </a:r>
            <a:r>
              <a:rPr lang="en-US" sz="1500"/>
              <a:t>links to School of Nursing (SON), University of Maryland Baltimore (UMB), and federal human subjects-related research regulations, guidance's, policies, presentations, and instructions</a:t>
            </a:r>
          </a:p>
          <a:p>
            <a:pPr algn="just"/>
            <a:r>
              <a:rPr lang="en-US" sz="1500" b="1"/>
              <a:t>Regulatory Binders and Subject Binders: </a:t>
            </a:r>
            <a:r>
              <a:rPr lang="en-US" sz="1500"/>
              <a:t>checklists and optional template documents reference matched to applicable regulations and guidance documents</a:t>
            </a:r>
          </a:p>
          <a:p>
            <a:pPr algn="just"/>
            <a:r>
              <a:rPr lang="en-US" sz="1500" b="1"/>
              <a:t>Quality Assurance: </a:t>
            </a:r>
            <a:r>
              <a:rPr lang="en-US" sz="1500"/>
              <a:t>checklists to assist researchers when self-monitoring their studies</a:t>
            </a:r>
          </a:p>
          <a:p>
            <a:pPr algn="just"/>
            <a:r>
              <a:rPr lang="en-US" sz="1500" b="1"/>
              <a:t>Miscellaneous Information</a:t>
            </a:r>
          </a:p>
          <a:p>
            <a:pPr marL="0" indent="0">
              <a:buNone/>
            </a:pPr>
            <a:endParaRPr lang="en-US" sz="1500"/>
          </a:p>
          <a:p>
            <a:pPr marL="0" indent="0">
              <a:buNone/>
            </a:pPr>
            <a:r>
              <a:rPr lang="en-US" sz="1500"/>
              <a:t> </a:t>
            </a:r>
          </a:p>
          <a:p>
            <a:pPr marL="0" indent="0">
              <a:buNone/>
            </a:pPr>
            <a:r>
              <a:rPr lang="en-US" sz="1500"/>
              <a:t> </a:t>
            </a:r>
          </a:p>
        </p:txBody>
      </p:sp>
    </p:spTree>
    <p:extLst>
      <p:ext uri="{BB962C8B-B14F-4D97-AF65-F5344CB8AC3E}">
        <p14:creationId xmlns:p14="http://schemas.microsoft.com/office/powerpoint/2010/main" val="153648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EA49-5228-4352-B6A3-6D0A0A3F569F}"/>
              </a:ext>
            </a:extLst>
          </p:cNvPr>
          <p:cNvSpPr>
            <a:spLocks noGrp="1"/>
          </p:cNvSpPr>
          <p:nvPr>
            <p:ph type="title"/>
          </p:nvPr>
        </p:nvSpPr>
        <p:spPr>
          <a:xfrm>
            <a:off x="488373" y="233917"/>
            <a:ext cx="8229600" cy="691116"/>
          </a:xfrm>
        </p:spPr>
        <p:txBody>
          <a:bodyPr>
            <a:noAutofit/>
          </a:bodyPr>
          <a:lstStyle/>
          <a:p>
            <a:r>
              <a:rPr lang="en-US" sz="4000" b="1"/>
              <a:t>Grants</a:t>
            </a:r>
          </a:p>
        </p:txBody>
      </p:sp>
      <p:sp>
        <p:nvSpPr>
          <p:cNvPr id="3" name="Content Placeholder 2">
            <a:extLst>
              <a:ext uri="{FF2B5EF4-FFF2-40B4-BE49-F238E27FC236}">
                <a16:creationId xmlns:a16="http://schemas.microsoft.com/office/drawing/2014/main" id="{A8049CB4-EC80-4A66-9753-625AD69123E7}"/>
              </a:ext>
            </a:extLst>
          </p:cNvPr>
          <p:cNvSpPr>
            <a:spLocks noGrp="1"/>
          </p:cNvSpPr>
          <p:nvPr>
            <p:ph idx="1"/>
          </p:nvPr>
        </p:nvSpPr>
        <p:spPr>
          <a:xfrm>
            <a:off x="85060" y="925033"/>
            <a:ext cx="8963247" cy="5613990"/>
          </a:xfrm>
        </p:spPr>
        <p:txBody>
          <a:bodyPr>
            <a:noAutofit/>
          </a:bodyPr>
          <a:lstStyle/>
          <a:p>
            <a:pPr marL="0" indent="0" algn="just">
              <a:spcBef>
                <a:spcPts val="0"/>
              </a:spcBef>
              <a:buNone/>
            </a:pPr>
            <a:r>
              <a:rPr lang="en-US" sz="1400" b="1" u="sng"/>
              <a:t>ICTR </a:t>
            </a:r>
          </a:p>
          <a:p>
            <a:pPr marL="0" indent="0" algn="just">
              <a:spcBef>
                <a:spcPts val="0"/>
              </a:spcBef>
              <a:buNone/>
            </a:pPr>
            <a:r>
              <a:rPr lang="en-US" sz="1400"/>
              <a:t>The </a:t>
            </a:r>
            <a:r>
              <a:rPr lang="en-US" sz="1400">
                <a:hlinkClick r:id="rId3"/>
              </a:rPr>
              <a:t>Institute for Clinical and Translational Research</a:t>
            </a:r>
            <a:r>
              <a:rPr lang="en-US" sz="1400"/>
              <a:t> offers a multitude of funding opportunities including the Voucher Program, Accelerated Translational Incubator Pilot (ATIP) Grant Program, and collaborative awards with the Clinical and Translational Science Award (CTSA) such as the CTSA Program Collaborative Innovation Award (CCIA). Career development and mentorship is also available through the KL2 awards.</a:t>
            </a:r>
          </a:p>
          <a:p>
            <a:pPr marL="0" indent="0" algn="just">
              <a:spcBef>
                <a:spcPts val="0"/>
              </a:spcBef>
              <a:buNone/>
            </a:pPr>
            <a:endParaRPr lang="en-US" sz="1400"/>
          </a:p>
          <a:p>
            <a:pPr marL="0" indent="0" algn="just">
              <a:spcBef>
                <a:spcPts val="0"/>
              </a:spcBef>
              <a:buNone/>
            </a:pPr>
            <a:r>
              <a:rPr lang="en-US" sz="1400" b="1" u="sng"/>
              <a:t>Internal</a:t>
            </a:r>
          </a:p>
          <a:p>
            <a:pPr marL="0" indent="0" algn="just">
              <a:spcBef>
                <a:spcPts val="0"/>
              </a:spcBef>
              <a:buNone/>
            </a:pPr>
            <a:r>
              <a:rPr lang="en-US" sz="1400"/>
              <a:t>The Office of Research and Scholarship is committed to offering programs that will increase successful grant submissions. The Dean’s Research Scholar and Dean’s Scholarship Scholar awards are offered to faculty members promote research and scholarly activities by offering mentorship or protected time. This information can be found on the </a:t>
            </a:r>
            <a:r>
              <a:rPr lang="en-US" sz="1400">
                <a:hlinkClick r:id="rId4"/>
              </a:rPr>
              <a:t>Active Research webpage</a:t>
            </a:r>
            <a:r>
              <a:rPr lang="en-US" sz="1400"/>
              <a:t> but detailed information and instructions on how to apply for these internal grants are distributed through the UMSON Research listserv. </a:t>
            </a:r>
          </a:p>
          <a:p>
            <a:pPr marL="0" indent="0" algn="just">
              <a:spcBef>
                <a:spcPts val="0"/>
              </a:spcBef>
              <a:buNone/>
            </a:pPr>
            <a:endParaRPr lang="en-US" sz="1400"/>
          </a:p>
          <a:p>
            <a:pPr marL="0" indent="0" algn="just">
              <a:spcBef>
                <a:spcPts val="0"/>
              </a:spcBef>
              <a:buNone/>
            </a:pPr>
            <a:r>
              <a:rPr lang="en-US" sz="1400" b="1" u="sng" err="1"/>
              <a:t>MPower</a:t>
            </a:r>
            <a:r>
              <a:rPr lang="en-US" sz="1400" b="1" u="sng"/>
              <a:t> </a:t>
            </a:r>
          </a:p>
          <a:p>
            <a:pPr marL="0" indent="0" algn="just">
              <a:spcBef>
                <a:spcPts val="0"/>
              </a:spcBef>
              <a:buNone/>
            </a:pPr>
            <a:r>
              <a:rPr lang="en-US" sz="1400">
                <a:solidFill>
                  <a:srgbClr val="313131"/>
                </a:solidFill>
                <a:hlinkClick r:id="rId5"/>
              </a:rPr>
              <a:t>MPower</a:t>
            </a:r>
            <a:r>
              <a:rPr lang="en-US" sz="1400">
                <a:solidFill>
                  <a:srgbClr val="313131"/>
                </a:solidFill>
              </a:rPr>
              <a:t> promotes cross-institutional as well as cross-disciplinary research by combining the expertise of UMB and University of Maryland College Park researchers and students. The grants offered by MPower are called Seed Grants. </a:t>
            </a:r>
          </a:p>
          <a:p>
            <a:pPr marL="0" indent="0" algn="just">
              <a:spcBef>
                <a:spcPts val="0"/>
              </a:spcBef>
              <a:buNone/>
            </a:pPr>
            <a:endParaRPr lang="en-US" sz="1400"/>
          </a:p>
          <a:p>
            <a:pPr marL="0" indent="0" algn="just">
              <a:spcBef>
                <a:spcPts val="0"/>
              </a:spcBef>
              <a:buNone/>
            </a:pPr>
            <a:r>
              <a:rPr lang="en-US" sz="1400" b="1" u="sng"/>
              <a:t>Research Center Grants</a:t>
            </a:r>
          </a:p>
          <a:p>
            <a:pPr marL="0" indent="0" algn="just">
              <a:spcBef>
                <a:spcPts val="0"/>
              </a:spcBef>
              <a:buNone/>
            </a:pPr>
            <a:r>
              <a:rPr lang="en-US" sz="1400"/>
              <a:t>UMSON Organized Research Centers provide facilitation awards every semester to assist members with current research efforts. </a:t>
            </a:r>
            <a:r>
              <a:rPr lang="en-US" sz="1400">
                <a:hlinkClick r:id="rId6"/>
              </a:rPr>
              <a:t>Contact</a:t>
            </a:r>
            <a:r>
              <a:rPr lang="en-US" sz="1400"/>
              <a:t> Center Directors for information.</a:t>
            </a:r>
          </a:p>
          <a:p>
            <a:pPr marL="0" indent="0" algn="just">
              <a:spcBef>
                <a:spcPts val="0"/>
              </a:spcBef>
              <a:buNone/>
            </a:pPr>
            <a:endParaRPr lang="en-US" sz="1400" b="1" u="sng"/>
          </a:p>
          <a:p>
            <a:pPr marL="0" indent="0" algn="just">
              <a:spcBef>
                <a:spcPts val="0"/>
              </a:spcBef>
              <a:buNone/>
            </a:pPr>
            <a:r>
              <a:rPr lang="en-US" sz="1400" b="1" u="sng" err="1"/>
              <a:t>UMNursing</a:t>
            </a:r>
            <a:r>
              <a:rPr lang="en-US" sz="1400" b="1" u="sng"/>
              <a:t> Grants</a:t>
            </a:r>
          </a:p>
          <a:p>
            <a:pPr marL="0" indent="0" algn="just">
              <a:spcBef>
                <a:spcPts val="0"/>
              </a:spcBef>
              <a:buNone/>
            </a:pPr>
            <a:r>
              <a:rPr lang="en-US" sz="1400"/>
              <a:t>Grants </a:t>
            </a:r>
            <a:r>
              <a:rPr lang="en-US" sz="1400" i="0">
                <a:solidFill>
                  <a:srgbClr val="313131"/>
                </a:solidFill>
                <a:effectLst/>
              </a:rPr>
              <a:t>are available for scholars who are looking to partner with a University of Maryland Medical System (</a:t>
            </a:r>
            <a:r>
              <a:rPr lang="en-US" sz="1400" i="0" err="1">
                <a:solidFill>
                  <a:srgbClr val="313131"/>
                </a:solidFill>
                <a:effectLst/>
              </a:rPr>
              <a:t>UMMS</a:t>
            </a:r>
            <a:r>
              <a:rPr lang="en-US" sz="1400" i="0">
                <a:solidFill>
                  <a:srgbClr val="313131"/>
                </a:solidFill>
                <a:effectLst/>
              </a:rPr>
              <a:t>) nurse to research nurse-sensitive outcomes in the hospital or community. Awards are up to $15,000 </a:t>
            </a:r>
            <a:r>
              <a:rPr lang="en-US" sz="1400">
                <a:solidFill>
                  <a:srgbClr val="313131"/>
                </a:solidFill>
              </a:rPr>
              <a:t>for one year</a:t>
            </a:r>
            <a:r>
              <a:rPr lang="en-US" sz="1400" i="0">
                <a:solidFill>
                  <a:srgbClr val="313131"/>
                </a:solidFill>
                <a:effectLst/>
              </a:rPr>
              <a:t> year.</a:t>
            </a:r>
            <a:endParaRPr lang="en-US" sz="1400"/>
          </a:p>
          <a:p>
            <a:pPr marL="0" indent="0" algn="just">
              <a:spcBef>
                <a:spcPts val="0"/>
              </a:spcBef>
              <a:buNone/>
            </a:pPr>
            <a:endParaRPr lang="en-US" sz="1400" i="1"/>
          </a:p>
          <a:p>
            <a:pPr marL="0" indent="0" algn="just">
              <a:spcBef>
                <a:spcPts val="0"/>
              </a:spcBef>
              <a:buNone/>
            </a:pPr>
            <a:r>
              <a:rPr lang="en-US" sz="1400" i="1"/>
              <a:t>For any questions regarding any listed grants above, please reach out to </a:t>
            </a:r>
            <a:r>
              <a:rPr lang="en-US" sz="1400" i="1">
                <a:solidFill>
                  <a:srgbClr val="000000"/>
                </a:solidFill>
                <a:effectLst/>
                <a:hlinkClick r:id="rId7"/>
              </a:rPr>
              <a:t>DL-nrsresearch@umaryland.edu</a:t>
            </a:r>
            <a:r>
              <a:rPr lang="en-US" sz="1400" i="1">
                <a:solidFill>
                  <a:srgbClr val="000000"/>
                </a:solidFill>
                <a:effectLst/>
              </a:rPr>
              <a:t>.</a:t>
            </a:r>
            <a:endParaRPr lang="en-US" sz="1400" i="1"/>
          </a:p>
          <a:p>
            <a:endParaRPr lang="en-US" sz="1400"/>
          </a:p>
        </p:txBody>
      </p:sp>
    </p:spTree>
    <p:extLst>
      <p:ext uri="{BB962C8B-B14F-4D97-AF65-F5344CB8AC3E}">
        <p14:creationId xmlns:p14="http://schemas.microsoft.com/office/powerpoint/2010/main" val="89633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6794-72E7-4B77-A098-AD5642C81C5A}"/>
              </a:ext>
            </a:extLst>
          </p:cNvPr>
          <p:cNvSpPr>
            <a:spLocks noGrp="1"/>
          </p:cNvSpPr>
          <p:nvPr>
            <p:ph type="title"/>
          </p:nvPr>
        </p:nvSpPr>
        <p:spPr>
          <a:xfrm>
            <a:off x="457200" y="265212"/>
            <a:ext cx="8229600" cy="661714"/>
          </a:xfrm>
        </p:spPr>
        <p:txBody>
          <a:bodyPr>
            <a:normAutofit fontScale="90000"/>
          </a:bodyPr>
          <a:lstStyle/>
          <a:p>
            <a:r>
              <a:rPr lang="en-US" sz="4000" b="1"/>
              <a:t>Writing Support</a:t>
            </a:r>
          </a:p>
        </p:txBody>
      </p:sp>
      <p:sp>
        <p:nvSpPr>
          <p:cNvPr id="3" name="Content Placeholder 2">
            <a:extLst>
              <a:ext uri="{FF2B5EF4-FFF2-40B4-BE49-F238E27FC236}">
                <a16:creationId xmlns:a16="http://schemas.microsoft.com/office/drawing/2014/main" id="{4EE2286C-33C0-418C-99BB-EA11E2C06530}"/>
              </a:ext>
            </a:extLst>
          </p:cNvPr>
          <p:cNvSpPr>
            <a:spLocks noGrp="1"/>
          </p:cNvSpPr>
          <p:nvPr>
            <p:ph idx="1"/>
          </p:nvPr>
        </p:nvSpPr>
        <p:spPr>
          <a:xfrm>
            <a:off x="242371" y="839244"/>
            <a:ext cx="8681292" cy="5742309"/>
          </a:xfrm>
        </p:spPr>
        <p:txBody>
          <a:bodyPr>
            <a:noAutofit/>
          </a:bodyPr>
          <a:lstStyle/>
          <a:p>
            <a:pPr marL="0" indent="0" algn="just">
              <a:buNone/>
            </a:pPr>
            <a:r>
              <a:rPr lang="en-US" sz="1450" b="1" u="sng"/>
              <a:t>Editing Services</a:t>
            </a:r>
          </a:p>
          <a:p>
            <a:pPr marL="0" indent="0" algn="just">
              <a:buNone/>
            </a:pPr>
            <a:r>
              <a:rPr lang="en-US" sz="1450" b="0" i="0">
                <a:solidFill>
                  <a:srgbClr val="313131"/>
                </a:solidFill>
                <a:effectLst/>
              </a:rPr>
              <a:t>The Office of Research and Scholarship (ORS) is available to help connect you with editing support for publications and grants. For more information, please reach out to </a:t>
            </a:r>
            <a:r>
              <a:rPr lang="en-US" sz="1450" b="0" i="0">
                <a:solidFill>
                  <a:srgbClr val="D81835"/>
                </a:solidFill>
                <a:effectLst/>
                <a:hlinkClick r:id="rId3"/>
              </a:rPr>
              <a:t>DL-nrsresearch@umaryland.edu</a:t>
            </a:r>
            <a:r>
              <a:rPr lang="en-US" sz="1450" b="0" i="0">
                <a:solidFill>
                  <a:srgbClr val="313131"/>
                </a:solidFill>
                <a:effectLst/>
              </a:rPr>
              <a:t>.</a:t>
            </a:r>
          </a:p>
          <a:p>
            <a:pPr marL="0" indent="0" algn="just">
              <a:buNone/>
            </a:pPr>
            <a:endParaRPr lang="en-US" sz="1000" b="1"/>
          </a:p>
          <a:p>
            <a:pPr marL="0" indent="0" algn="just">
              <a:buNone/>
            </a:pPr>
            <a:r>
              <a:rPr lang="en-US" sz="1450" b="1" u="sng"/>
              <a:t>Health Sciences and Human Services Library (HS/HSL)</a:t>
            </a:r>
          </a:p>
          <a:p>
            <a:pPr marL="0" indent="0" algn="just">
              <a:buNone/>
            </a:pPr>
            <a:r>
              <a:rPr lang="en-US" sz="1450"/>
              <a:t>The Writing Center and HS/HSL have teamed up and writing consultants are available to for walk-ins, every Wednesday, from 6:00pm-8:00pm in room 128. More info can be found on the </a:t>
            </a:r>
            <a:r>
              <a:rPr lang="en-US" sz="1450">
                <a:hlinkClick r:id="rId4"/>
              </a:rPr>
              <a:t>HS/HSL Writing Center website</a:t>
            </a:r>
            <a:r>
              <a:rPr lang="en-US" sz="1450"/>
              <a:t>.</a:t>
            </a:r>
          </a:p>
          <a:p>
            <a:pPr marL="0" indent="0" algn="just">
              <a:buNone/>
            </a:pPr>
            <a:endParaRPr lang="en-US" sz="1000"/>
          </a:p>
          <a:p>
            <a:pPr marL="0" indent="0" algn="just">
              <a:buNone/>
            </a:pPr>
            <a:r>
              <a:rPr lang="en-US" sz="1450" b="1" u="sng"/>
              <a:t>Scholarly Writing Accountability Groups (SWAG)</a:t>
            </a:r>
          </a:p>
          <a:p>
            <a:pPr marL="0" indent="0" algn="just">
              <a:buNone/>
            </a:pPr>
            <a:r>
              <a:rPr lang="en-US" sz="1450">
                <a:solidFill>
                  <a:srgbClr val="313131"/>
                </a:solidFill>
                <a:hlinkClick r:id="rId5"/>
              </a:rPr>
              <a:t>SWAG</a:t>
            </a:r>
            <a:r>
              <a:rPr lang="en-US" sz="1450">
                <a:solidFill>
                  <a:srgbClr val="313131"/>
                </a:solidFill>
              </a:rPr>
              <a:t> is a peer-led UMB writing group for junior faculty members with a goal to develop sustainable writing habits. For any questions, please</a:t>
            </a:r>
            <a:r>
              <a:rPr lang="en-US" sz="1450" b="0" i="0">
                <a:solidFill>
                  <a:srgbClr val="313131"/>
                </a:solidFill>
                <a:effectLst/>
              </a:rPr>
              <a:t> contact program director, Stacie Mendoza at </a:t>
            </a:r>
            <a:r>
              <a:rPr lang="en-US" sz="1450">
                <a:solidFill>
                  <a:srgbClr val="D81835"/>
                </a:solidFill>
              </a:rPr>
              <a:t> </a:t>
            </a:r>
            <a:r>
              <a:rPr lang="en-US" sz="1450">
                <a:solidFill>
                  <a:srgbClr val="D81835"/>
                </a:solidFill>
                <a:hlinkClick r:id="rId6"/>
              </a:rPr>
              <a:t>smendoza@som.umaryland.edu</a:t>
            </a:r>
            <a:r>
              <a:rPr lang="en-US" sz="1450">
                <a:solidFill>
                  <a:srgbClr val="D81835"/>
                </a:solidFill>
              </a:rPr>
              <a:t> </a:t>
            </a:r>
          </a:p>
          <a:p>
            <a:pPr marL="0" indent="0" algn="just">
              <a:buNone/>
            </a:pPr>
            <a:endParaRPr lang="en-US" sz="1000" b="1"/>
          </a:p>
          <a:p>
            <a:pPr marL="0" indent="0" algn="just">
              <a:buNone/>
            </a:pPr>
            <a:r>
              <a:rPr lang="en-US" sz="1450" b="1" u="sng"/>
              <a:t>Writing Mentorship Groups</a:t>
            </a:r>
          </a:p>
          <a:p>
            <a:pPr marL="0" indent="0" algn="just">
              <a:buNone/>
            </a:pPr>
            <a:r>
              <a:rPr lang="en-US" sz="1450" b="0" i="0">
                <a:solidFill>
                  <a:srgbClr val="313131"/>
                </a:solidFill>
                <a:effectLst/>
              </a:rPr>
              <a:t>UMSON’s </a:t>
            </a:r>
            <a:r>
              <a:rPr lang="en-US" sz="1450" b="0" i="0">
                <a:solidFill>
                  <a:srgbClr val="D81835"/>
                </a:solidFill>
                <a:effectLst/>
                <a:hlinkClick r:id="rId7"/>
              </a:rPr>
              <a:t>Institute for Educators</a:t>
            </a:r>
            <a:r>
              <a:rPr lang="en-US" sz="1450" b="0" i="0">
                <a:solidFill>
                  <a:srgbClr val="313131"/>
                </a:solidFill>
                <a:effectLst/>
              </a:rPr>
              <a:t> holds regular scholarly writing for publication seminar series to help full-time faculty members develop manuscript to submission. </a:t>
            </a:r>
            <a:r>
              <a:rPr lang="en-US" sz="1450">
                <a:solidFill>
                  <a:srgbClr val="313131"/>
                </a:solidFill>
              </a:rPr>
              <a:t>For more</a:t>
            </a:r>
            <a:r>
              <a:rPr lang="en-US" sz="1450" b="0" i="0">
                <a:solidFill>
                  <a:srgbClr val="313131"/>
                </a:solidFill>
                <a:effectLst/>
              </a:rPr>
              <a:t> information and dates of meetings can be found on the </a:t>
            </a:r>
            <a:r>
              <a:rPr lang="en-US" sz="1450" b="0" i="0">
                <a:solidFill>
                  <a:srgbClr val="D81835"/>
                </a:solidFill>
                <a:effectLst/>
                <a:hlinkClick r:id="rId8"/>
              </a:rPr>
              <a:t>Scholarly Writing Seminar</a:t>
            </a:r>
            <a:r>
              <a:rPr lang="en-US" sz="1450" b="0" i="0">
                <a:effectLst/>
                <a:hlinkClick r:id="rId8"/>
              </a:rPr>
              <a:t> webpage</a:t>
            </a:r>
            <a:r>
              <a:rPr lang="en-US" sz="1450" b="0" i="0">
                <a:effectLst/>
              </a:rPr>
              <a:t>.</a:t>
            </a:r>
          </a:p>
          <a:p>
            <a:pPr marL="0" indent="0" algn="just">
              <a:buNone/>
            </a:pPr>
            <a:endParaRPr lang="en-US" sz="1000" b="1"/>
          </a:p>
          <a:p>
            <a:pPr marL="0" indent="0" algn="just">
              <a:buNone/>
            </a:pPr>
            <a:r>
              <a:rPr lang="en-US" sz="1450" b="1" u="sng"/>
              <a:t>School of Medicine Grant Writing Workshops</a:t>
            </a:r>
          </a:p>
          <a:p>
            <a:pPr marL="0" indent="0" algn="just">
              <a:buNone/>
            </a:pPr>
            <a:r>
              <a:rPr lang="en-US" sz="1450" b="0" i="0">
                <a:solidFill>
                  <a:srgbClr val="313131"/>
                </a:solidFill>
                <a:effectLst/>
              </a:rPr>
              <a:t>The School of Medicine’s Center to Advance Research Training and Innovation (CARTI)  offers grant writing courses that will provide the basis of writing a competitive K and R grant applications as well as offer resources for writing specific aims among others. This is open to new/junior faculty who are actively working on a grant application. The course meets for 2 hours on a weekly basis. For more information, visit the </a:t>
            </a:r>
            <a:r>
              <a:rPr lang="en-US" sz="1450" b="0" i="0">
                <a:solidFill>
                  <a:srgbClr val="D81835"/>
                </a:solidFill>
                <a:effectLst/>
                <a:hlinkClick r:id="rId9"/>
              </a:rPr>
              <a:t>Grant Writing Courses</a:t>
            </a:r>
            <a:r>
              <a:rPr lang="en-US" sz="1450" b="0" i="0">
                <a:effectLst/>
                <a:hlinkClick r:id="rId9"/>
              </a:rPr>
              <a:t> webpage</a:t>
            </a:r>
            <a:r>
              <a:rPr lang="en-US" sz="1450" b="0" i="0">
                <a:solidFill>
                  <a:srgbClr val="313131"/>
                </a:solidFill>
                <a:effectLst/>
              </a:rPr>
              <a:t> as well as the </a:t>
            </a:r>
            <a:r>
              <a:rPr lang="en-US" sz="1450" b="0" i="0">
                <a:solidFill>
                  <a:srgbClr val="313131"/>
                </a:solidFill>
                <a:effectLst/>
                <a:hlinkClick r:id="rId10"/>
              </a:rPr>
              <a:t>CARTI </a:t>
            </a:r>
            <a:r>
              <a:rPr lang="en-US" sz="1450">
                <a:solidFill>
                  <a:srgbClr val="313131"/>
                </a:solidFill>
                <a:hlinkClick r:id="rId10"/>
              </a:rPr>
              <a:t>grant writing resources webpage </a:t>
            </a:r>
            <a:r>
              <a:rPr lang="en-US" sz="1450" b="0" i="0">
                <a:solidFill>
                  <a:srgbClr val="313131"/>
                </a:solidFill>
                <a:effectLst/>
              </a:rPr>
              <a:t>or contact Marey Shriver, PhD, director, at </a:t>
            </a:r>
            <a:r>
              <a:rPr lang="en-US" sz="1450" b="0" i="0">
                <a:solidFill>
                  <a:srgbClr val="D81835"/>
                </a:solidFill>
                <a:effectLst/>
                <a:hlinkClick r:id="rId11"/>
              </a:rPr>
              <a:t>mshriver@som.umaryland.edu</a:t>
            </a:r>
            <a:r>
              <a:rPr lang="en-US" sz="1450" b="0" i="0">
                <a:solidFill>
                  <a:srgbClr val="313131"/>
                </a:solidFill>
                <a:effectLst/>
              </a:rPr>
              <a:t>.</a:t>
            </a:r>
          </a:p>
          <a:p>
            <a:pPr marL="0" indent="0">
              <a:buNone/>
            </a:pPr>
            <a:endParaRPr lang="en-US" sz="1450"/>
          </a:p>
          <a:p>
            <a:endParaRPr lang="en-US" sz="1450"/>
          </a:p>
        </p:txBody>
      </p:sp>
    </p:spTree>
    <p:extLst>
      <p:ext uri="{BB962C8B-B14F-4D97-AF65-F5344CB8AC3E}">
        <p14:creationId xmlns:p14="http://schemas.microsoft.com/office/powerpoint/2010/main" val="338968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5C80-93CC-4F53-AA24-DFE733908D9C}"/>
              </a:ext>
            </a:extLst>
          </p:cNvPr>
          <p:cNvSpPr>
            <a:spLocks noGrp="1"/>
          </p:cNvSpPr>
          <p:nvPr>
            <p:ph type="title"/>
          </p:nvPr>
        </p:nvSpPr>
        <p:spPr>
          <a:xfrm>
            <a:off x="457200" y="255001"/>
            <a:ext cx="8229600" cy="859424"/>
          </a:xfrm>
        </p:spPr>
        <p:txBody>
          <a:bodyPr>
            <a:normAutofit/>
          </a:bodyPr>
          <a:lstStyle/>
          <a:p>
            <a:r>
              <a:rPr lang="en-US" sz="4000" b="1"/>
              <a:t>Pre-Award Process</a:t>
            </a:r>
          </a:p>
        </p:txBody>
      </p:sp>
      <p:sp>
        <p:nvSpPr>
          <p:cNvPr id="3" name="Content Placeholder 2">
            <a:extLst>
              <a:ext uri="{FF2B5EF4-FFF2-40B4-BE49-F238E27FC236}">
                <a16:creationId xmlns:a16="http://schemas.microsoft.com/office/drawing/2014/main" id="{0B9F3A39-0BD7-4FC7-A66D-E7CA01FD8C16}"/>
              </a:ext>
            </a:extLst>
          </p:cNvPr>
          <p:cNvSpPr>
            <a:spLocks noGrp="1"/>
          </p:cNvSpPr>
          <p:nvPr>
            <p:ph idx="1"/>
          </p:nvPr>
        </p:nvSpPr>
        <p:spPr>
          <a:xfrm>
            <a:off x="457200" y="1150067"/>
            <a:ext cx="8229600" cy="5472114"/>
          </a:xfrm>
        </p:spPr>
        <p:txBody>
          <a:bodyPr>
            <a:normAutofit/>
          </a:bodyPr>
          <a:lstStyle/>
          <a:p>
            <a:pPr marL="0" indent="0">
              <a:buNone/>
            </a:pPr>
            <a:r>
              <a:rPr lang="en-US" sz="1500">
                <a:solidFill>
                  <a:srgbClr val="313131"/>
                </a:solidFill>
              </a:rPr>
              <a:t>All UMSON faculty members and students applying for funding opportunities are required to complete the </a:t>
            </a:r>
            <a:r>
              <a:rPr lang="en-US" sz="1500">
                <a:solidFill>
                  <a:srgbClr val="313131"/>
                </a:solidFill>
                <a:hlinkClick r:id="rId3"/>
              </a:rPr>
              <a:t>pre-award form</a:t>
            </a:r>
            <a:r>
              <a:rPr lang="en-US" sz="1500">
                <a:solidFill>
                  <a:srgbClr val="313131"/>
                </a:solidFill>
              </a:rPr>
              <a:t> to obtain approval from their department chair and the Associate Dean of Research. The Office of Administrative Services (OAS) requests that the Pre-Award form be submitted 6 weeks before due date. </a:t>
            </a:r>
          </a:p>
          <a:p>
            <a:pPr marL="0" indent="0">
              <a:buNone/>
            </a:pPr>
            <a:endParaRPr lang="en-US" sz="1500" b="1" u="sng"/>
          </a:p>
          <a:p>
            <a:pPr marL="0" indent="0">
              <a:buNone/>
            </a:pPr>
            <a:r>
              <a:rPr lang="en-US" sz="1500" b="1" u="sng"/>
              <a:t>Mock reviews</a:t>
            </a:r>
          </a:p>
          <a:p>
            <a:pPr marL="0" indent="0">
              <a:buNone/>
            </a:pPr>
            <a:r>
              <a:rPr lang="en-US" sz="1500" b="0" i="0">
                <a:solidFill>
                  <a:srgbClr val="313131"/>
                </a:solidFill>
                <a:effectLst/>
              </a:rPr>
              <a:t>The Office of Research and Scholarship (ORS) coordinates mock grant reviews to provide investigators with written feedback. Prior to mock reviews, the Organized Research Centers (ORC) provide feedback on specific aims. For more information, contact Ayamba Ayuk-Brown</a:t>
            </a:r>
            <a:r>
              <a:rPr lang="en-US" sz="1500">
                <a:solidFill>
                  <a:srgbClr val="313131"/>
                </a:solidFill>
              </a:rPr>
              <a:t>, business operations manager, at </a:t>
            </a:r>
            <a:r>
              <a:rPr lang="en-US" sz="1500">
                <a:solidFill>
                  <a:srgbClr val="313131"/>
                </a:solidFill>
                <a:hlinkClick r:id="rId4"/>
              </a:rPr>
              <a:t>ayamba.ayuk@umaryland.edu</a:t>
            </a:r>
            <a:r>
              <a:rPr lang="en-US" sz="1500">
                <a:solidFill>
                  <a:srgbClr val="313131"/>
                </a:solidFill>
              </a:rPr>
              <a:t>.  </a:t>
            </a:r>
          </a:p>
          <a:p>
            <a:pPr marL="0" indent="0">
              <a:buNone/>
            </a:pPr>
            <a:endParaRPr lang="en-US" sz="1500">
              <a:solidFill>
                <a:srgbClr val="313131"/>
              </a:solidFill>
            </a:endParaRPr>
          </a:p>
          <a:p>
            <a:pPr marL="0" indent="0" algn="l">
              <a:buNone/>
            </a:pPr>
            <a:r>
              <a:rPr lang="en-US" sz="1500" b="1" i="0" u="sng">
                <a:solidFill>
                  <a:srgbClr val="313131"/>
                </a:solidFill>
                <a:effectLst/>
              </a:rPr>
              <a:t>Budget and Submission Support</a:t>
            </a:r>
          </a:p>
          <a:p>
            <a:pPr marL="0" indent="0">
              <a:buNone/>
            </a:pPr>
            <a:r>
              <a:rPr lang="en-US" sz="1500" b="0" i="0">
                <a:solidFill>
                  <a:srgbClr val="313131"/>
                </a:solidFill>
                <a:effectLst/>
              </a:rPr>
              <a:t>The Office of Administrative Services (OAS) offer assistance with preparing budgets as well as developing subcontracts. </a:t>
            </a:r>
            <a:r>
              <a:rPr lang="en-US" sz="1500">
                <a:solidFill>
                  <a:srgbClr val="313131"/>
                </a:solidFill>
              </a:rPr>
              <a:t>For more information, contact Steven Pease, assistant dean of research and finance administration, at </a:t>
            </a:r>
            <a:r>
              <a:rPr lang="en-US" sz="1500">
                <a:solidFill>
                  <a:srgbClr val="D81835"/>
                </a:solidFill>
                <a:hlinkClick r:id="rId5"/>
              </a:rPr>
              <a:t>spease@umaryland.edu</a:t>
            </a:r>
            <a:r>
              <a:rPr lang="en-US" sz="1500">
                <a:solidFill>
                  <a:srgbClr val="313131"/>
                </a:solidFill>
              </a:rPr>
              <a:t>.</a:t>
            </a:r>
          </a:p>
          <a:p>
            <a:pPr marL="0" indent="0">
              <a:buNone/>
            </a:pPr>
            <a:endParaRPr lang="en-US" sz="1500">
              <a:solidFill>
                <a:srgbClr val="313131"/>
              </a:solidFill>
            </a:endParaRPr>
          </a:p>
          <a:p>
            <a:pPr marL="0" indent="0">
              <a:buNone/>
            </a:pPr>
            <a:r>
              <a:rPr lang="en-US" sz="1500">
                <a:solidFill>
                  <a:srgbClr val="313131"/>
                </a:solidFill>
              </a:rPr>
              <a:t>The Office of Research and Scholarship (ORS) provides administrative </a:t>
            </a:r>
            <a:r>
              <a:rPr lang="en-US" sz="1500" b="0" i="0">
                <a:solidFill>
                  <a:srgbClr val="313131"/>
                </a:solidFill>
                <a:effectLst/>
              </a:rPr>
              <a:t>assistance for maintaining and updating </a:t>
            </a:r>
            <a:r>
              <a:rPr lang="en-US" sz="1500" b="0" i="0" err="1">
                <a:solidFill>
                  <a:srgbClr val="313131"/>
                </a:solidFill>
                <a:effectLst/>
              </a:rPr>
              <a:t>biosketches</a:t>
            </a:r>
            <a:r>
              <a:rPr lang="en-US" sz="1500" b="0" i="0">
                <a:solidFill>
                  <a:srgbClr val="313131"/>
                </a:solidFill>
                <a:effectLst/>
              </a:rPr>
              <a:t> as well as assisting with letters of support. </a:t>
            </a:r>
            <a:r>
              <a:rPr lang="en-US" sz="1500">
                <a:solidFill>
                  <a:srgbClr val="313131"/>
                </a:solidFill>
              </a:rPr>
              <a:t>Assistance</a:t>
            </a:r>
            <a:r>
              <a:rPr lang="en-US" sz="1500" b="0" i="0">
                <a:solidFill>
                  <a:srgbClr val="313131"/>
                </a:solidFill>
                <a:effectLst/>
              </a:rPr>
              <a:t> is also offered during the final stage of submission by preparing and organizing final grant documents. </a:t>
            </a:r>
          </a:p>
          <a:p>
            <a:pPr marL="0" indent="0">
              <a:buNone/>
            </a:pPr>
            <a:endParaRPr lang="en-US" sz="1500">
              <a:solidFill>
                <a:srgbClr val="313131"/>
              </a:solidFill>
            </a:endParaRPr>
          </a:p>
          <a:p>
            <a:pPr marL="0" indent="0">
              <a:buNone/>
            </a:pPr>
            <a:r>
              <a:rPr lang="en-US" sz="1500" i="1">
                <a:solidFill>
                  <a:srgbClr val="313131"/>
                </a:solidFill>
              </a:rPr>
              <a:t>Visit the </a:t>
            </a:r>
            <a:r>
              <a:rPr lang="en-US" sz="1500" i="1">
                <a:solidFill>
                  <a:srgbClr val="D81835"/>
                </a:solidFill>
                <a:hlinkClick r:id="rId6"/>
              </a:rPr>
              <a:t>Pre-Award webpage</a:t>
            </a:r>
            <a:r>
              <a:rPr lang="en-US" sz="1500" i="1">
                <a:solidFill>
                  <a:srgbClr val="313131"/>
                </a:solidFill>
              </a:rPr>
              <a:t> for more information.</a:t>
            </a:r>
          </a:p>
          <a:p>
            <a:pPr marL="0" indent="0">
              <a:buNone/>
            </a:pPr>
            <a:endParaRPr lang="en-US" sz="1500"/>
          </a:p>
        </p:txBody>
      </p:sp>
    </p:spTree>
    <p:extLst>
      <p:ext uri="{BB962C8B-B14F-4D97-AF65-F5344CB8AC3E}">
        <p14:creationId xmlns:p14="http://schemas.microsoft.com/office/powerpoint/2010/main" val="336946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CEB-B0F7-4048-97F2-CD933F3170BD}"/>
              </a:ext>
            </a:extLst>
          </p:cNvPr>
          <p:cNvSpPr>
            <a:spLocks noGrp="1"/>
          </p:cNvSpPr>
          <p:nvPr>
            <p:ph type="title"/>
          </p:nvPr>
        </p:nvSpPr>
        <p:spPr>
          <a:xfrm>
            <a:off x="457200" y="260052"/>
            <a:ext cx="8229600" cy="718143"/>
          </a:xfrm>
        </p:spPr>
        <p:txBody>
          <a:bodyPr>
            <a:normAutofit/>
          </a:bodyPr>
          <a:lstStyle/>
          <a:p>
            <a:r>
              <a:rPr lang="en-US" sz="4000" b="1"/>
              <a:t>Post-Award Resources</a:t>
            </a:r>
          </a:p>
        </p:txBody>
      </p:sp>
      <p:sp>
        <p:nvSpPr>
          <p:cNvPr id="3" name="Content Placeholder 2">
            <a:extLst>
              <a:ext uri="{FF2B5EF4-FFF2-40B4-BE49-F238E27FC236}">
                <a16:creationId xmlns:a16="http://schemas.microsoft.com/office/drawing/2014/main" id="{2D3851CC-C2F7-4F7E-8004-87B742AC1F91}"/>
              </a:ext>
            </a:extLst>
          </p:cNvPr>
          <p:cNvSpPr>
            <a:spLocks noGrp="1"/>
          </p:cNvSpPr>
          <p:nvPr>
            <p:ph idx="1"/>
          </p:nvPr>
        </p:nvSpPr>
        <p:spPr>
          <a:xfrm>
            <a:off x="336884" y="1132113"/>
            <a:ext cx="8518358" cy="5505753"/>
          </a:xfrm>
        </p:spPr>
        <p:txBody>
          <a:bodyPr>
            <a:normAutofit/>
          </a:bodyPr>
          <a:lstStyle/>
          <a:p>
            <a:pPr marL="0" indent="0" algn="just">
              <a:buNone/>
            </a:pPr>
            <a:r>
              <a:rPr lang="en-US" sz="1500">
                <a:latin typeface="+mj-lt"/>
              </a:rPr>
              <a:t>Get access to important forms, policies, procedures, among other helpful information for managing post-award grants such as forms, policies, procedures, among others. It includes the following:</a:t>
            </a:r>
          </a:p>
          <a:p>
            <a:pPr marL="0" indent="0">
              <a:buNone/>
            </a:pPr>
            <a:endParaRPr lang="en-US" sz="1500">
              <a:latin typeface="+mj-lt"/>
            </a:endParaRPr>
          </a:p>
          <a:p>
            <a:pPr marL="0" marR="0" indent="0">
              <a:lnSpc>
                <a:spcPct val="107000"/>
              </a:lnSpc>
              <a:spcBef>
                <a:spcPts val="0"/>
              </a:spcBef>
              <a:spcAft>
                <a:spcPts val="800"/>
              </a:spcAft>
              <a:buNone/>
            </a:pPr>
            <a:r>
              <a:rPr lang="en-US" sz="1500" b="1" u="sng">
                <a:latin typeface="+mj-lt"/>
                <a:ea typeface="Calibri" panose="020F0502020204030204" pitchFamily="34" charset="0"/>
                <a:cs typeface="Calibri" panose="020F0502020204030204" pitchFamily="34" charset="0"/>
              </a:rPr>
              <a:t>Forms, Policies, Procedures, and Others:</a:t>
            </a:r>
            <a:endParaRPr lang="en-US" sz="150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b="1">
                <a:latin typeface="+mj-lt"/>
                <a:ea typeface="Calibri" panose="020F0502020204030204" pitchFamily="34" charset="0"/>
                <a:cs typeface="Calibri" panose="020F0502020204030204" pitchFamily="34" charset="0"/>
              </a:rPr>
              <a:t>Campus &amp; Contractor Purchasing Guide:</a:t>
            </a:r>
            <a:endParaRPr lang="en-US" sz="1500">
              <a:latin typeface="+mj-lt"/>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mj-lt"/>
                <a:ea typeface="Calibri" panose="020F0502020204030204" pitchFamily="34" charset="0"/>
                <a:cs typeface="Calibri" panose="020F0502020204030204" pitchFamily="34" charset="0"/>
                <a:hlinkClick r:id="rId3"/>
              </a:rPr>
              <a:t>Meal/Food Approval Form (for UMSON Use Only)</a:t>
            </a:r>
            <a:endParaRPr lang="en-US" sz="1500" u="sng">
              <a:solidFill>
                <a:srgbClr val="0563C1"/>
              </a:solidFill>
              <a:latin typeface="+mj-lt"/>
              <a:ea typeface="Calibri" panose="020F0502020204030204" pitchFamily="34" charset="0"/>
              <a:cs typeface="Calibri" panose="020F0502020204030204" pitchFamily="34" charset="0"/>
            </a:endParaRPr>
          </a:p>
          <a:p>
            <a:pPr marL="914400" indent="-457200">
              <a:lnSpc>
                <a:spcPct val="107000"/>
              </a:lnSpc>
              <a:spcBef>
                <a:spcPts val="0"/>
              </a:spcBef>
              <a:spcAft>
                <a:spcPts val="800"/>
              </a:spcAft>
            </a:pPr>
            <a:r>
              <a:rPr lang="en-US" sz="1500">
                <a:latin typeface="+mj-lt"/>
                <a:ea typeface="Calibri" panose="020F0502020204030204" pitchFamily="34" charset="0"/>
                <a:cs typeface="Calibri" panose="020F0502020204030204" pitchFamily="34" charset="0"/>
              </a:rPr>
              <a:t>Please allow up to two business days for a response</a:t>
            </a:r>
            <a:endParaRPr lang="en-US" sz="1500">
              <a:latin typeface="+mj-lt"/>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mj-lt"/>
                <a:ea typeface="Calibri" panose="020F0502020204030204" pitchFamily="34" charset="0"/>
                <a:cs typeface="Calibri" panose="020F0502020204030204" pitchFamily="34" charset="0"/>
                <a:hlinkClick r:id="rId4"/>
              </a:rPr>
              <a:t>Policy on Allowable Food Purchases</a:t>
            </a:r>
            <a:endParaRPr lang="en-US" sz="1500" u="sng">
              <a:solidFill>
                <a:srgbClr val="0563C1"/>
              </a:solidFill>
              <a:latin typeface="+mj-lt"/>
              <a:ea typeface="Calibri" panose="020F0502020204030204" pitchFamily="34" charset="0"/>
              <a:cs typeface="Calibri" panose="020F0502020204030204" pitchFamily="34" charset="0"/>
            </a:endParaRPr>
          </a:p>
          <a:p>
            <a:pPr marL="0" indent="461963">
              <a:lnSpc>
                <a:spcPct val="107000"/>
              </a:lnSpc>
              <a:spcBef>
                <a:spcPts val="0"/>
              </a:spcBef>
              <a:spcAft>
                <a:spcPts val="800"/>
              </a:spcAft>
              <a:buNone/>
            </a:pPr>
            <a:r>
              <a:rPr lang="en-US" sz="1500" u="sng">
                <a:solidFill>
                  <a:srgbClr val="0563C1"/>
                </a:solidFill>
                <a:latin typeface="+mj-lt"/>
                <a:ea typeface="Calibri" panose="020F0502020204030204" pitchFamily="34" charset="0"/>
                <a:cs typeface="Calibri" panose="020F0502020204030204" pitchFamily="34" charset="0"/>
                <a:hlinkClick r:id="rId5"/>
              </a:rPr>
              <a:t>Procurement Services Purchasing Guide</a:t>
            </a:r>
            <a:r>
              <a:rPr lang="en-US" sz="1500">
                <a:latin typeface="+mj-lt"/>
                <a:ea typeface="Calibri" panose="020F0502020204030204" pitchFamily="34" charset="0"/>
                <a:cs typeface="Calibri" panose="020F0502020204030204" pitchFamily="34" charset="0"/>
              </a:rPr>
              <a:t>  </a:t>
            </a:r>
            <a:endParaRPr lang="en-US" sz="1500">
              <a:latin typeface="+mj-lt"/>
              <a:ea typeface="Calibri" panose="020F0502020204030204" pitchFamily="34" charset="0"/>
              <a:cs typeface="Times New Roman" panose="02020603050405020304" pitchFamily="18" charset="0"/>
            </a:endParaRPr>
          </a:p>
          <a:p>
            <a:pPr marL="461963" marR="0" indent="0">
              <a:lnSpc>
                <a:spcPct val="107000"/>
              </a:lnSpc>
              <a:spcBef>
                <a:spcPts val="0"/>
              </a:spcBef>
              <a:spcAft>
                <a:spcPts val="800"/>
              </a:spcAft>
              <a:buNone/>
            </a:pPr>
            <a:r>
              <a:rPr lang="en-US" sz="1500" u="sng">
                <a:solidFill>
                  <a:srgbClr val="0563C1"/>
                </a:solidFill>
                <a:latin typeface="+mj-lt"/>
                <a:ea typeface="Calibri" panose="020F0502020204030204" pitchFamily="34" charset="0"/>
                <a:cs typeface="Calibri" panose="020F0502020204030204" pitchFamily="34" charset="0"/>
                <a:hlinkClick r:id="rId6"/>
              </a:rPr>
              <a:t>Purchasing guide/process for computers, food, other materials (includes: Allowable/not allowable purchases) </a:t>
            </a:r>
            <a:r>
              <a:rPr lang="en-US" sz="1500">
                <a:latin typeface="+mj-lt"/>
                <a:ea typeface="Calibri" panose="020F0502020204030204" pitchFamily="34" charset="0"/>
                <a:cs typeface="Calibri" panose="020F0502020204030204" pitchFamily="34" charset="0"/>
              </a:rPr>
              <a:t> </a:t>
            </a:r>
          </a:p>
          <a:p>
            <a:pPr marL="461963" marR="0" indent="0">
              <a:lnSpc>
                <a:spcPct val="107000"/>
              </a:lnSpc>
              <a:spcBef>
                <a:spcPts val="0"/>
              </a:spcBef>
              <a:spcAft>
                <a:spcPts val="800"/>
              </a:spcAft>
              <a:buNone/>
            </a:pPr>
            <a:r>
              <a:rPr lang="en-US" sz="1500">
                <a:latin typeface="+mj-lt"/>
                <a:ea typeface="Calibri" panose="020F0502020204030204" pitchFamily="34" charset="0"/>
                <a:cs typeface="Calibri" panose="020F0502020204030204" pitchFamily="34" charset="0"/>
                <a:hlinkClick r:id="rId7"/>
              </a:rPr>
              <a:t>Travel Guidelines</a:t>
            </a:r>
            <a:endParaRPr lang="en-US" sz="1500">
              <a:latin typeface="+mj-lt"/>
              <a:ea typeface="Calibri" panose="020F0502020204030204" pitchFamily="34" charset="0"/>
              <a:cs typeface="Calibri" panose="020F0502020204030204" pitchFamily="34" charset="0"/>
            </a:endParaRPr>
          </a:p>
          <a:p>
            <a:pPr marL="747713" indent="-285750">
              <a:lnSpc>
                <a:spcPct val="107000"/>
              </a:lnSpc>
              <a:spcBef>
                <a:spcPts val="0"/>
              </a:spcBef>
              <a:spcAft>
                <a:spcPts val="800"/>
              </a:spcAft>
            </a:pPr>
            <a:r>
              <a:rPr lang="en-US" sz="1500">
                <a:latin typeface="+mj-lt"/>
                <a:ea typeface="Calibri" panose="020F0502020204030204" pitchFamily="34" charset="0"/>
                <a:cs typeface="Times New Roman" panose="02020603050405020304" pitchFamily="18" charset="0"/>
              </a:rPr>
              <a:t>Form, information, pocket guide, among others can be found under “Travel” in the UMSON intranet link </a:t>
            </a:r>
            <a:r>
              <a:rPr lang="en-US" sz="1500">
                <a:latin typeface="+mj-lt"/>
                <a:ea typeface="Calibri" panose="020F0502020204030204" pitchFamily="34" charset="0"/>
                <a:cs typeface="Times New Roman" panose="02020603050405020304" pitchFamily="18" charset="0"/>
                <a:hlinkClick r:id="rId8"/>
              </a:rPr>
              <a:t>here</a:t>
            </a:r>
            <a:r>
              <a:rPr lang="en-US" sz="1500">
                <a:latin typeface="+mj-lt"/>
                <a:ea typeface="Calibri" panose="020F0502020204030204" pitchFamily="34" charset="0"/>
                <a:cs typeface="Times New Roman" panose="02020603050405020304" pitchFamily="18" charset="0"/>
              </a:rPr>
              <a:t>. However, please meet with your dept. manager directly as process may vary per each dept. </a:t>
            </a:r>
          </a:p>
          <a:p>
            <a:pPr marL="0" indent="0">
              <a:buNone/>
            </a:pPr>
            <a:endParaRPr lang="en-US" sz="1900"/>
          </a:p>
          <a:p>
            <a:pPr marL="0" marR="0" indent="0">
              <a:lnSpc>
                <a:spcPct val="107000"/>
              </a:lnSpc>
              <a:spcBef>
                <a:spcPts val="0"/>
              </a:spcBef>
              <a:spcAft>
                <a:spcPts val="800"/>
              </a:spcAft>
              <a:buNone/>
            </a:pPr>
            <a:r>
              <a:rPr lang="en-US" sz="1900" b="1">
                <a:latin typeface="Calibri" panose="020F0502020204030204" pitchFamily="34" charset="0"/>
                <a:ea typeface="Calibri" panose="020F0502020204030204" pitchFamily="34" charset="0"/>
                <a:cs typeface="Calibri" panose="020F0502020204030204" pitchFamily="34" charset="0"/>
              </a:rPr>
              <a:t> </a:t>
            </a:r>
            <a:endParaRPr lang="en-US" sz="1900" i="1">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500"/>
          </a:p>
        </p:txBody>
      </p:sp>
    </p:spTree>
    <p:extLst>
      <p:ext uri="{BB962C8B-B14F-4D97-AF65-F5344CB8AC3E}">
        <p14:creationId xmlns:p14="http://schemas.microsoft.com/office/powerpoint/2010/main" val="84090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CEB-B0F7-4048-97F2-CD933F3170BD}"/>
              </a:ext>
            </a:extLst>
          </p:cNvPr>
          <p:cNvSpPr>
            <a:spLocks noGrp="1"/>
          </p:cNvSpPr>
          <p:nvPr>
            <p:ph type="title"/>
          </p:nvPr>
        </p:nvSpPr>
        <p:spPr>
          <a:xfrm>
            <a:off x="457200" y="212651"/>
            <a:ext cx="8229600" cy="818707"/>
          </a:xfrm>
        </p:spPr>
        <p:txBody>
          <a:bodyPr>
            <a:normAutofit/>
          </a:bodyPr>
          <a:lstStyle/>
          <a:p>
            <a:r>
              <a:rPr lang="en-US" sz="4000" b="1"/>
              <a:t>Post-Award Resources (Cont’d)</a:t>
            </a:r>
          </a:p>
        </p:txBody>
      </p:sp>
      <p:sp>
        <p:nvSpPr>
          <p:cNvPr id="3" name="Content Placeholder 2">
            <a:extLst>
              <a:ext uri="{FF2B5EF4-FFF2-40B4-BE49-F238E27FC236}">
                <a16:creationId xmlns:a16="http://schemas.microsoft.com/office/drawing/2014/main" id="{2D3851CC-C2F7-4F7E-8004-87B742AC1F91}"/>
              </a:ext>
            </a:extLst>
          </p:cNvPr>
          <p:cNvSpPr>
            <a:spLocks noGrp="1"/>
          </p:cNvSpPr>
          <p:nvPr>
            <p:ph idx="1"/>
          </p:nvPr>
        </p:nvSpPr>
        <p:spPr>
          <a:xfrm>
            <a:off x="361507" y="1031358"/>
            <a:ext cx="8474149" cy="5549916"/>
          </a:xfrm>
        </p:spPr>
        <p:txBody>
          <a:bodyPr>
            <a:noAutofit/>
          </a:bodyPr>
          <a:lstStyle/>
          <a:p>
            <a:pPr marL="0" marR="0" indent="0">
              <a:lnSpc>
                <a:spcPct val="107000"/>
              </a:lnSpc>
              <a:spcBef>
                <a:spcPts val="0"/>
              </a:spcBef>
              <a:spcAft>
                <a:spcPts val="800"/>
              </a:spcAft>
              <a:buNone/>
            </a:pPr>
            <a:r>
              <a:rPr lang="en-US" sz="1500" b="1">
                <a:latin typeface="Calibri" panose="020F0502020204030204" pitchFamily="34" charset="0"/>
                <a:ea typeface="Calibri" panose="020F0502020204030204" pitchFamily="34" charset="0"/>
                <a:cs typeface="Calibri" panose="020F0502020204030204" pitchFamily="34" charset="0"/>
              </a:rPr>
              <a:t>Hiring and Recruitment:</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Request to Fill Position Form for Hiring processes for Contractual Employees  </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Policy on Hiring C1/C2 Positions</a:t>
            </a:r>
            <a:r>
              <a:rPr lang="en-US" sz="1500">
                <a:solidFill>
                  <a:srgbClr val="0563C1"/>
                </a:solidFill>
                <a:latin typeface="Calibri" panose="020F0502020204030204" pitchFamily="34" charset="0"/>
                <a:ea typeface="Calibri" panose="020F0502020204030204" pitchFamily="34" charset="0"/>
                <a:cs typeface="Calibri" panose="020F0502020204030204" pitchFamily="34" charset="0"/>
              </a:rPr>
              <a:t> </a:t>
            </a:r>
          </a:p>
          <a:p>
            <a:pPr marL="800100"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Contingent Category 1 (C1):</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contracts are renewed in 6 month increments</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employee does not get a leave package</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employee is only able to work a maximum of 19 hours weekly  if the position is needed for 1 year or more</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employee can be appointed to a position (without a recruitment).  </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employee is considered temporary &amp; can be terminated without notice</a:t>
            </a:r>
          </a:p>
          <a:p>
            <a:pPr marL="914400" lvl="1" indent="0" algn="just">
              <a:spcBef>
                <a:spcPts val="0"/>
              </a:spcBef>
              <a:buNone/>
            </a:pPr>
            <a:endParaRPr lang="en-US" sz="1500">
              <a:latin typeface="Calibri" panose="020F0502020204030204" pitchFamily="34" charset="0"/>
              <a:ea typeface="Calibri" panose="020F0502020204030204" pitchFamily="34" charset="0"/>
              <a:cs typeface="Calibri" panose="020F0502020204030204" pitchFamily="34" charset="0"/>
            </a:endParaRPr>
          </a:p>
          <a:p>
            <a:pPr marL="800100"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Contingent Category 2 (C2): </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contracts can be renewed in 1 year increments</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employees gets 3 days of personal leave yearly &amp; pro-rated annual/sick leave based upon the amount hours he or she works.   </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employee can work between 20-40 hours weekly</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C2s can be exempt or non exempt depending on the position</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supervisor must go through the recruitment/interview/selection process.</a:t>
            </a:r>
          </a:p>
          <a:p>
            <a:pPr marL="1200150" lvl="1" algn="just">
              <a:spcBef>
                <a:spcPts val="0"/>
              </a:spcBef>
            </a:pPr>
            <a:r>
              <a:rPr lang="en-US" sz="1500">
                <a:latin typeface="Calibri" panose="020F0502020204030204" pitchFamily="34" charset="0"/>
                <a:ea typeface="Calibri" panose="020F0502020204030204" pitchFamily="34" charset="0"/>
                <a:cs typeface="Calibri" panose="020F0502020204030204" pitchFamily="34" charset="0"/>
              </a:rPr>
              <a:t>a 14 day notice is required to terminate </a:t>
            </a:r>
          </a:p>
          <a:p>
            <a:pPr marL="0" indent="0">
              <a:buNone/>
            </a:pPr>
            <a:endParaRPr lang="en-US" sz="1500"/>
          </a:p>
          <a:p>
            <a:pPr marL="0" indent="0">
              <a:buNone/>
            </a:pPr>
            <a:r>
              <a:rPr lang="en-US" sz="1500"/>
              <a:t>Both C1 &amp; C2 employees are health benefit eligible through the state subsidy program if the individual works 30 or more hours weekly. </a:t>
            </a:r>
          </a:p>
        </p:txBody>
      </p:sp>
    </p:spTree>
    <p:extLst>
      <p:ext uri="{BB962C8B-B14F-4D97-AF65-F5344CB8AC3E}">
        <p14:creationId xmlns:p14="http://schemas.microsoft.com/office/powerpoint/2010/main" val="298601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CEB-B0F7-4048-97F2-CD933F3170BD}"/>
              </a:ext>
            </a:extLst>
          </p:cNvPr>
          <p:cNvSpPr>
            <a:spLocks noGrp="1"/>
          </p:cNvSpPr>
          <p:nvPr>
            <p:ph type="title"/>
          </p:nvPr>
        </p:nvSpPr>
        <p:spPr>
          <a:xfrm>
            <a:off x="457200" y="233916"/>
            <a:ext cx="8229600" cy="839972"/>
          </a:xfrm>
        </p:spPr>
        <p:txBody>
          <a:bodyPr>
            <a:normAutofit/>
          </a:bodyPr>
          <a:lstStyle/>
          <a:p>
            <a:r>
              <a:rPr lang="en-US" sz="4000" b="1"/>
              <a:t>Post-Award Resources (Cont’d)</a:t>
            </a:r>
          </a:p>
        </p:txBody>
      </p:sp>
      <p:sp>
        <p:nvSpPr>
          <p:cNvPr id="3" name="Content Placeholder 2">
            <a:extLst>
              <a:ext uri="{FF2B5EF4-FFF2-40B4-BE49-F238E27FC236}">
                <a16:creationId xmlns:a16="http://schemas.microsoft.com/office/drawing/2014/main" id="{2D3851CC-C2F7-4F7E-8004-87B742AC1F91}"/>
              </a:ext>
            </a:extLst>
          </p:cNvPr>
          <p:cNvSpPr>
            <a:spLocks noGrp="1"/>
          </p:cNvSpPr>
          <p:nvPr>
            <p:ph idx="1"/>
          </p:nvPr>
        </p:nvSpPr>
        <p:spPr>
          <a:xfrm>
            <a:off x="255181" y="1148316"/>
            <a:ext cx="8548578" cy="4093535"/>
          </a:xfrm>
        </p:spPr>
        <p:txBody>
          <a:bodyPr>
            <a:normAutofit/>
          </a:bodyPr>
          <a:lstStyle/>
          <a:p>
            <a:pPr marL="0" marR="0" indent="0">
              <a:lnSpc>
                <a:spcPct val="107000"/>
              </a:lnSpc>
              <a:spcBef>
                <a:spcPts val="0"/>
              </a:spcBef>
              <a:spcAft>
                <a:spcPts val="800"/>
              </a:spcAft>
              <a:buNone/>
            </a:pPr>
            <a:r>
              <a:rPr lang="en-US" sz="1500" b="1">
                <a:latin typeface="Calibri" panose="020F0502020204030204" pitchFamily="34" charset="0"/>
                <a:ea typeface="Calibri" panose="020F0502020204030204" pitchFamily="34" charset="0"/>
                <a:cs typeface="Calibri" panose="020F0502020204030204" pitchFamily="34" charset="0"/>
              </a:rPr>
              <a:t>Hiring and Recruitment:</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Policy on Graduate Research Assistantships </a:t>
            </a:r>
            <a:endPar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Policy on the Recruitment and Selection</a:t>
            </a:r>
            <a:r>
              <a:rPr lang="en-US" sz="150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 </a:t>
            </a:r>
            <a:endParaRPr lang="en-US" sz="150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Bef>
                <a:spcPts val="0"/>
              </a:spcBef>
              <a:spcAft>
                <a:spcPts val="800"/>
              </a:spcAft>
            </a:pPr>
            <a:r>
              <a:rPr lang="en-US" sz="1500">
                <a:latin typeface="Calibri" panose="020F0502020204030204" pitchFamily="34" charset="0"/>
                <a:ea typeface="Calibri" panose="020F0502020204030204" pitchFamily="34" charset="0"/>
                <a:cs typeface="Calibri" panose="020F0502020204030204" pitchFamily="34" charset="0"/>
              </a:rPr>
              <a:t>Note that all positions except C1 positions, must go through active recruitment and be posted for a minimum of 5 days. There must be at least 3 candidates for each position (provided 3 people have applied).  For any position regardless of the categorization, a request to fill form must be completed, and returned to Human Resources, Karen Jarrell, PHR, SHRM-CP, for appropriate approvals</a:t>
            </a:r>
            <a:r>
              <a:rPr lang="en-US" sz="1500" i="1">
                <a:latin typeface="Calibri" panose="020F0502020204030204" pitchFamily="34" charset="0"/>
                <a:ea typeface="Calibri" panose="020F0502020204030204" pitchFamily="34" charset="0"/>
                <a:cs typeface="Calibri" panose="020F0502020204030204" pitchFamily="34" charset="0"/>
              </a:rPr>
              <a:t> , at </a:t>
            </a:r>
            <a:r>
              <a:rPr lang="en-US" sz="1500" i="1">
                <a:latin typeface="Calibri" panose="020F0502020204030204" pitchFamily="34" charset="0"/>
                <a:ea typeface="Calibri" panose="020F0502020204030204" pitchFamily="34" charset="0"/>
                <a:cs typeface="Calibri" panose="020F0502020204030204" pitchFamily="34" charset="0"/>
                <a:hlinkClick r:id="rId5"/>
              </a:rPr>
              <a:t>kjarrell@umaryland.edu</a:t>
            </a:r>
            <a:endParaRPr lang="en-US" sz="1500" i="1">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500" i="1">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500" i="1">
                <a:latin typeface="Calibri" panose="020F0502020204030204" pitchFamily="34" charset="0"/>
                <a:ea typeface="Calibri" panose="020F0502020204030204" pitchFamily="34" charset="0"/>
                <a:cs typeface="Calibri" panose="020F0502020204030204" pitchFamily="34" charset="0"/>
              </a:rPr>
              <a:t>For any further questions and for the most up-to-date policy on hiring and recruitment, please contact Karen Jarrell, PHR, SHRM-CP, at </a:t>
            </a:r>
            <a:r>
              <a:rPr lang="en-US" sz="1500" i="1">
                <a:latin typeface="Calibri" panose="020F0502020204030204" pitchFamily="34" charset="0"/>
                <a:ea typeface="Calibri" panose="020F0502020204030204" pitchFamily="34" charset="0"/>
                <a:cs typeface="Calibri" panose="020F0502020204030204" pitchFamily="34" charset="0"/>
                <a:hlinkClick r:id="rId5"/>
              </a:rPr>
              <a:t>kjarrell@umaryland.edu</a:t>
            </a:r>
            <a:r>
              <a:rPr lang="en-US" sz="1500" i="1">
                <a:latin typeface="Calibri" panose="020F0502020204030204" pitchFamily="34" charset="0"/>
                <a:ea typeface="Calibri" panose="020F0502020204030204" pitchFamily="34" charset="0"/>
                <a:cs typeface="Calibri" panose="020F0502020204030204" pitchFamily="34" charset="0"/>
              </a:rPr>
              <a:t>. </a:t>
            </a:r>
            <a:endParaRPr lang="en-US" sz="1500" i="1">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500"/>
          </a:p>
        </p:txBody>
      </p:sp>
    </p:spTree>
    <p:extLst>
      <p:ext uri="{BB962C8B-B14F-4D97-AF65-F5344CB8AC3E}">
        <p14:creationId xmlns:p14="http://schemas.microsoft.com/office/powerpoint/2010/main" val="390255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CEB-B0F7-4048-97F2-CD933F3170BD}"/>
              </a:ext>
            </a:extLst>
          </p:cNvPr>
          <p:cNvSpPr>
            <a:spLocks noGrp="1"/>
          </p:cNvSpPr>
          <p:nvPr>
            <p:ph type="title"/>
          </p:nvPr>
        </p:nvSpPr>
        <p:spPr>
          <a:xfrm>
            <a:off x="457200" y="260052"/>
            <a:ext cx="8229600" cy="854373"/>
          </a:xfrm>
        </p:spPr>
        <p:txBody>
          <a:bodyPr>
            <a:normAutofit/>
          </a:bodyPr>
          <a:lstStyle/>
          <a:p>
            <a:r>
              <a:rPr lang="en-US" sz="4000" b="1"/>
              <a:t>Post-Award Resources (Cont’d)</a:t>
            </a:r>
          </a:p>
        </p:txBody>
      </p:sp>
      <p:sp>
        <p:nvSpPr>
          <p:cNvPr id="3" name="Content Placeholder 2">
            <a:extLst>
              <a:ext uri="{FF2B5EF4-FFF2-40B4-BE49-F238E27FC236}">
                <a16:creationId xmlns:a16="http://schemas.microsoft.com/office/drawing/2014/main" id="{2D3851CC-C2F7-4F7E-8004-87B742AC1F91}"/>
              </a:ext>
            </a:extLst>
          </p:cNvPr>
          <p:cNvSpPr>
            <a:spLocks noGrp="1"/>
          </p:cNvSpPr>
          <p:nvPr>
            <p:ph idx="1"/>
          </p:nvPr>
        </p:nvSpPr>
        <p:spPr>
          <a:xfrm>
            <a:off x="240632" y="1114425"/>
            <a:ext cx="8446168" cy="5743575"/>
          </a:xfrm>
        </p:spPr>
        <p:txBody>
          <a:bodyPr>
            <a:normAutofit/>
          </a:bodyPr>
          <a:lstStyle/>
          <a:p>
            <a:pPr marL="0" marR="0" indent="0">
              <a:lnSpc>
                <a:spcPct val="107000"/>
              </a:lnSpc>
              <a:spcBef>
                <a:spcPts val="0"/>
              </a:spcBef>
              <a:spcAft>
                <a:spcPts val="800"/>
              </a:spcAft>
              <a:buNone/>
            </a:pPr>
            <a:r>
              <a:rPr lang="en-US" sz="1500" b="1">
                <a:latin typeface="Calibri" panose="020F0502020204030204" pitchFamily="34" charset="0"/>
                <a:ea typeface="Calibri" panose="020F0502020204030204" pitchFamily="34" charset="0"/>
                <a:cs typeface="Calibri" panose="020F0502020204030204" pitchFamily="34" charset="0"/>
              </a:rPr>
              <a:t>Investigator’s Guide to Grant Management:</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Overview of Application Process (umaryland.edu) </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b="1">
                <a:latin typeface="Calibri" panose="020F0502020204030204" pitchFamily="34" charset="0"/>
                <a:ea typeface="Calibri" panose="020F0502020204030204" pitchFamily="34" charset="0"/>
                <a:cs typeface="Calibri" panose="020F0502020204030204" pitchFamily="34" charset="0"/>
              </a:rPr>
              <a:t>Post-Award Tips:</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BBAL Post-Award Tips</a:t>
            </a:r>
            <a:r>
              <a:rPr lang="en-US" sz="1500">
                <a:latin typeface="Calibri" panose="020F0502020204030204" pitchFamily="34" charset="0"/>
                <a:ea typeface="Calibri" panose="020F0502020204030204" pitchFamily="34" charset="0"/>
                <a:cs typeface="Calibri" panose="020F0502020204030204" pitchFamily="34" charset="0"/>
              </a:rPr>
              <a:t> </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b="1">
                <a:latin typeface="Calibri" panose="020F0502020204030204" pitchFamily="34" charset="0"/>
                <a:ea typeface="Calibri" panose="020F0502020204030204" pitchFamily="34" charset="0"/>
                <a:cs typeface="Calibri" panose="020F0502020204030204" pitchFamily="34" charset="0"/>
              </a:rPr>
              <a:t>Research/Faculty Incentive Plan:</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461963">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Research/Faculty Incentive Plan</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b="1">
                <a:latin typeface="Calibri" panose="020F0502020204030204" pitchFamily="34" charset="0"/>
                <a:ea typeface="Calibri" panose="020F0502020204030204" pitchFamily="34" charset="0"/>
                <a:cs typeface="Calibri" panose="020F0502020204030204" pitchFamily="34" charset="0"/>
              </a:rPr>
              <a:t>Study Participant Payments:</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a:latin typeface="Calibri" panose="020F0502020204030204" pitchFamily="34" charset="0"/>
                <a:ea typeface="Calibri" panose="020F0502020204030204" pitchFamily="34" charset="0"/>
                <a:cs typeface="Calibri" panose="020F0502020204030204" pitchFamily="34" charset="0"/>
              </a:rPr>
              <a:t>	</a:t>
            </a:r>
            <a:r>
              <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Policy and Procedures on Research Study Participant Payments</a:t>
            </a:r>
            <a:r>
              <a:rPr lang="en-US" sz="1500">
                <a:latin typeface="Calibri" panose="020F0502020204030204" pitchFamily="34" charset="0"/>
                <a:ea typeface="Calibri" panose="020F0502020204030204" pitchFamily="34" charset="0"/>
                <a:cs typeface="Calibri" panose="020F0502020204030204" pitchFamily="34" charset="0"/>
              </a:rPr>
              <a:t>  </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a:latin typeface="Calibri" panose="020F0502020204030204" pitchFamily="34" charset="0"/>
                <a:ea typeface="Calibri" panose="020F0502020204030204" pitchFamily="34" charset="0"/>
                <a:cs typeface="Calibri" panose="020F0502020204030204" pitchFamily="34" charset="0"/>
              </a:rPr>
              <a:t>	</a:t>
            </a:r>
            <a:r>
              <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Study Participant Payments Gift Card Request Form Instructions</a:t>
            </a:r>
            <a:endParaRPr lang="en-US" sz="1500">
              <a:latin typeface="Calibri" panose="020F0502020204030204" pitchFamily="34" charset="0"/>
              <a:ea typeface="Calibri" panose="020F0502020204030204" pitchFamily="34" charset="0"/>
              <a:cs typeface="Times New Roman" panose="02020603050405020304" pitchFamily="18" charset="0"/>
            </a:endParaRPr>
          </a:p>
          <a:p>
            <a:pPr marL="461963" marR="0" indent="0">
              <a:lnSpc>
                <a:spcPct val="107000"/>
              </a:lnSpc>
              <a:spcBef>
                <a:spcPts val="0"/>
              </a:spcBef>
              <a:spcAft>
                <a:spcPts val="800"/>
              </a:spcAft>
              <a:buNone/>
            </a:pPr>
            <a:r>
              <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8"/>
              </a:rPr>
              <a:t>Study Participant Payments Gift Card Request Form</a:t>
            </a:r>
            <a:endParaRPr lang="en-US" sz="1500" u="sng">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461963" marR="0" indent="0" algn="just">
              <a:lnSpc>
                <a:spcPct val="107000"/>
              </a:lnSpc>
              <a:spcBef>
                <a:spcPts val="0"/>
              </a:spcBef>
              <a:spcAft>
                <a:spcPts val="800"/>
              </a:spcAft>
              <a:buNone/>
            </a:pPr>
            <a:r>
              <a:rPr lang="en-US" sz="1500">
                <a:latin typeface="Calibri" panose="020F0502020204030204" pitchFamily="34" charset="0"/>
                <a:ea typeface="Calibri" panose="020F0502020204030204" pitchFamily="34" charset="0"/>
                <a:cs typeface="Times New Roman" panose="02020603050405020304" pitchFamily="18" charset="0"/>
                <a:hlinkClick r:id="rId9"/>
              </a:rPr>
              <a:t>Study Participant Payments Working Fund Request Form Instructions</a:t>
            </a:r>
            <a:r>
              <a:rPr lang="en-US" sz="1500">
                <a:latin typeface="Calibri" panose="020F0502020204030204" pitchFamily="34" charset="0"/>
                <a:ea typeface="Calibri" panose="020F0502020204030204" pitchFamily="34" charset="0"/>
                <a:cs typeface="Times New Roman" panose="02020603050405020304" pitchFamily="18" charset="0"/>
              </a:rPr>
              <a:t> - Request Working Fund checks issued from UMB Financial Services</a:t>
            </a:r>
          </a:p>
          <a:p>
            <a:pPr marL="0" indent="0">
              <a:buNone/>
            </a:pPr>
            <a:endParaRPr lang="en-US" sz="1500"/>
          </a:p>
        </p:txBody>
      </p:sp>
    </p:spTree>
    <p:extLst>
      <p:ext uri="{BB962C8B-B14F-4D97-AF65-F5344CB8AC3E}">
        <p14:creationId xmlns:p14="http://schemas.microsoft.com/office/powerpoint/2010/main" val="8763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D3F8-0617-4419-BF52-32EEC491D244}"/>
              </a:ext>
            </a:extLst>
          </p:cNvPr>
          <p:cNvSpPr>
            <a:spLocks noGrp="1"/>
          </p:cNvSpPr>
          <p:nvPr>
            <p:ph type="title"/>
          </p:nvPr>
        </p:nvSpPr>
        <p:spPr>
          <a:xfrm>
            <a:off x="373117" y="244549"/>
            <a:ext cx="8229600" cy="914400"/>
          </a:xfrm>
        </p:spPr>
        <p:txBody>
          <a:bodyPr>
            <a:normAutofit/>
          </a:bodyPr>
          <a:lstStyle/>
          <a:p>
            <a:r>
              <a:rPr lang="en-US" sz="4000" b="1"/>
              <a:t>Statistical Support</a:t>
            </a:r>
          </a:p>
        </p:txBody>
      </p:sp>
      <p:sp>
        <p:nvSpPr>
          <p:cNvPr id="3" name="Content Placeholder 2">
            <a:extLst>
              <a:ext uri="{FF2B5EF4-FFF2-40B4-BE49-F238E27FC236}">
                <a16:creationId xmlns:a16="http://schemas.microsoft.com/office/drawing/2014/main" id="{A484B850-410E-49D1-B4E0-F347463EF361}"/>
              </a:ext>
            </a:extLst>
          </p:cNvPr>
          <p:cNvSpPr>
            <a:spLocks noGrp="1"/>
          </p:cNvSpPr>
          <p:nvPr>
            <p:ph idx="1"/>
          </p:nvPr>
        </p:nvSpPr>
        <p:spPr>
          <a:xfrm>
            <a:off x="373117" y="1275907"/>
            <a:ext cx="8229600" cy="4692601"/>
          </a:xfrm>
        </p:spPr>
        <p:txBody>
          <a:bodyPr>
            <a:normAutofit/>
          </a:bodyPr>
          <a:lstStyle/>
          <a:p>
            <a:pPr marL="0" indent="0" algn="just">
              <a:buNone/>
            </a:pPr>
            <a:r>
              <a:rPr lang="en-US" sz="1500" b="1" u="sng">
                <a:solidFill>
                  <a:srgbClr val="313131"/>
                </a:solidFill>
              </a:rPr>
              <a:t>Staff/Faculty Biostatisticians </a:t>
            </a:r>
            <a:endParaRPr lang="en-US" sz="1500" b="1" i="0" u="sng">
              <a:solidFill>
                <a:srgbClr val="313131"/>
              </a:solidFill>
              <a:effectLst/>
            </a:endParaRPr>
          </a:p>
          <a:p>
            <a:pPr marL="0" indent="0" algn="just">
              <a:buNone/>
            </a:pPr>
            <a:r>
              <a:rPr lang="en-US" sz="1500" b="0" i="0">
                <a:solidFill>
                  <a:srgbClr val="313131"/>
                </a:solidFill>
                <a:effectLst/>
              </a:rPr>
              <a:t>UMSON Statisticians will support UMSON faculty in the pre-award by working alongside them to produce proposals and post award by assisting with data analyses and interpretation. If possible, statistical support should be requested through the ICTR. For more information, visit the </a:t>
            </a:r>
            <a:r>
              <a:rPr lang="en-US" sz="1500">
                <a:solidFill>
                  <a:srgbClr val="313131"/>
                </a:solidFill>
                <a:hlinkClick r:id="rId3"/>
              </a:rPr>
              <a:t>Biostatistical Services webpage</a:t>
            </a:r>
            <a:r>
              <a:rPr lang="en-US" sz="1500" b="0" i="0">
                <a:solidFill>
                  <a:srgbClr val="313131"/>
                </a:solidFill>
                <a:effectLst/>
              </a:rPr>
              <a:t> or for any questions, please contact Shijun Zhu, associate professor/biostatistician, at </a:t>
            </a:r>
            <a:r>
              <a:rPr lang="en-US" sz="1500" b="0" i="0">
                <a:solidFill>
                  <a:srgbClr val="D81835"/>
                </a:solidFill>
                <a:effectLst/>
                <a:hlinkClick r:id="rId4"/>
              </a:rPr>
              <a:t>shijun.zhu@umaryland.edu</a:t>
            </a:r>
            <a:r>
              <a:rPr lang="en-US" sz="1500" b="0" i="0">
                <a:solidFill>
                  <a:srgbClr val="313131"/>
                </a:solidFill>
                <a:effectLst/>
              </a:rPr>
              <a:t>.</a:t>
            </a:r>
          </a:p>
          <a:p>
            <a:pPr marL="0" indent="0" algn="just">
              <a:buNone/>
            </a:pPr>
            <a:r>
              <a:rPr lang="en-US" sz="1500"/>
              <a:t/>
            </a:r>
            <a:br>
              <a:rPr lang="en-US" sz="1500"/>
            </a:br>
            <a:r>
              <a:rPr lang="en-US" sz="1500" b="1" u="sng"/>
              <a:t>Institute for Clinical and Translational Research </a:t>
            </a:r>
            <a:r>
              <a:rPr lang="en-US" sz="1500" u="sng"/>
              <a:t>(</a:t>
            </a:r>
            <a:r>
              <a:rPr lang="en-US" sz="1500" b="1" u="sng"/>
              <a:t>ICTR)</a:t>
            </a:r>
          </a:p>
          <a:p>
            <a:pPr marL="0" indent="0" algn="just">
              <a:buNone/>
            </a:pPr>
            <a:r>
              <a:rPr lang="en-US" sz="1500" b="0" i="0">
                <a:solidFill>
                  <a:srgbClr val="333333"/>
                </a:solidFill>
                <a:effectLst/>
              </a:rPr>
              <a:t>The ICTR partners with biostatistics experts across campus to form the ICTR Biostatistics Core to offer all UMB campus faculty access to </a:t>
            </a:r>
            <a:r>
              <a:rPr lang="en-US" sz="1500" b="1" i="0">
                <a:solidFill>
                  <a:srgbClr val="333333"/>
                </a:solidFill>
                <a:effectLst/>
              </a:rPr>
              <a:t>up to 25 hours</a:t>
            </a:r>
            <a:r>
              <a:rPr lang="en-US" sz="1500" b="0" i="0">
                <a:solidFill>
                  <a:srgbClr val="333333"/>
                </a:solidFill>
                <a:effectLst/>
              </a:rPr>
              <a:t> of free research-related biostatistical services. The goal of the service is to assist researchers in the appropriate use of biostatistics in the design, implementation, and interpretation of clinical and translational research studies.  For more information, visit the </a:t>
            </a:r>
            <a:r>
              <a:rPr lang="en-US" sz="1500" b="0" i="0">
                <a:solidFill>
                  <a:srgbClr val="333333"/>
                </a:solidFill>
                <a:effectLst/>
                <a:hlinkClick r:id="rId5"/>
              </a:rPr>
              <a:t>ICTR Biostatistical Core Services</a:t>
            </a:r>
            <a:r>
              <a:rPr lang="en-US" sz="1500" b="0" i="0">
                <a:solidFill>
                  <a:srgbClr val="333333"/>
                </a:solidFill>
                <a:effectLst/>
              </a:rPr>
              <a:t> webpage.</a:t>
            </a:r>
          </a:p>
          <a:p>
            <a:pPr marL="0" indent="0" algn="just">
              <a:buNone/>
            </a:pPr>
            <a:endParaRPr lang="en-US" sz="1500">
              <a:solidFill>
                <a:srgbClr val="333333"/>
              </a:solidFill>
            </a:endParaRPr>
          </a:p>
          <a:p>
            <a:pPr marL="0" indent="0">
              <a:buNone/>
            </a:pPr>
            <a:r>
              <a:rPr lang="en-US" sz="1500" b="1" u="sng"/>
              <a:t>ICTR  Research Navigator</a:t>
            </a:r>
          </a:p>
          <a:p>
            <a:pPr marL="0" indent="0">
              <a:buNone/>
            </a:pPr>
            <a:r>
              <a:rPr lang="en-US" sz="1500">
                <a:hlinkClick r:id="rId6"/>
              </a:rPr>
              <a:t>ICTR Research Navigator</a:t>
            </a:r>
            <a:r>
              <a:rPr lang="en-US" sz="1500"/>
              <a:t> assist faculty in finding clinical translational research services. To request help, the ICTR Navigator team can be contacted at </a:t>
            </a:r>
            <a:r>
              <a:rPr lang="en-US" sz="1500">
                <a:hlinkClick r:id="rId7"/>
              </a:rPr>
              <a:t>ICTR-Navigator@umaryland.edu</a:t>
            </a:r>
            <a:r>
              <a:rPr lang="en-US" sz="1500"/>
              <a:t>. </a:t>
            </a:r>
          </a:p>
          <a:p>
            <a:pPr marL="0" indent="0" algn="just">
              <a:buNone/>
            </a:pPr>
            <a:endParaRPr lang="en-US" sz="1500"/>
          </a:p>
        </p:txBody>
      </p:sp>
    </p:spTree>
    <p:extLst>
      <p:ext uri="{BB962C8B-B14F-4D97-AF65-F5344CB8AC3E}">
        <p14:creationId xmlns:p14="http://schemas.microsoft.com/office/powerpoint/2010/main" val="78424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6E54-9859-4ABF-B1BA-DDA8D5BB6DFF}"/>
              </a:ext>
            </a:extLst>
          </p:cNvPr>
          <p:cNvSpPr>
            <a:spLocks noGrp="1"/>
          </p:cNvSpPr>
          <p:nvPr>
            <p:ph type="title"/>
          </p:nvPr>
        </p:nvSpPr>
        <p:spPr>
          <a:xfrm>
            <a:off x="0" y="236263"/>
            <a:ext cx="9144000" cy="1150754"/>
          </a:xfrm>
        </p:spPr>
        <p:txBody>
          <a:bodyPr>
            <a:noAutofit/>
          </a:bodyPr>
          <a:lstStyle/>
          <a:p>
            <a:r>
              <a:rPr lang="en-US" sz="4000" b="1"/>
              <a:t>Institute for Clinical and Translational Research (ICTR) Resources</a:t>
            </a:r>
          </a:p>
        </p:txBody>
      </p:sp>
      <p:sp>
        <p:nvSpPr>
          <p:cNvPr id="3" name="Content Placeholder 2">
            <a:extLst>
              <a:ext uri="{FF2B5EF4-FFF2-40B4-BE49-F238E27FC236}">
                <a16:creationId xmlns:a16="http://schemas.microsoft.com/office/drawing/2014/main" id="{9BF8F85C-8E4B-44D4-82F4-A183B2E1555F}"/>
              </a:ext>
            </a:extLst>
          </p:cNvPr>
          <p:cNvSpPr>
            <a:spLocks noGrp="1"/>
          </p:cNvSpPr>
          <p:nvPr>
            <p:ph idx="1"/>
          </p:nvPr>
        </p:nvSpPr>
        <p:spPr>
          <a:xfrm>
            <a:off x="383627" y="1387017"/>
            <a:ext cx="8409644" cy="5205169"/>
          </a:xfrm>
        </p:spPr>
        <p:txBody>
          <a:bodyPr>
            <a:noAutofit/>
          </a:bodyPr>
          <a:lstStyle/>
          <a:p>
            <a:pPr marL="0" lvl="0" indent="0" algn="just">
              <a:buNone/>
            </a:pPr>
            <a:r>
              <a:rPr lang="en-US" sz="1500" b="1" u="sng">
                <a:solidFill>
                  <a:prstClr val="black"/>
                </a:solidFill>
              </a:rPr>
              <a:t>ICTR  Research Navigator</a:t>
            </a:r>
          </a:p>
          <a:p>
            <a:pPr marL="0" lvl="0" indent="0" algn="just">
              <a:buNone/>
            </a:pPr>
            <a:r>
              <a:rPr lang="en-US" sz="1500">
                <a:solidFill>
                  <a:prstClr val="black"/>
                </a:solidFill>
                <a:hlinkClick r:id="rId3"/>
              </a:rPr>
              <a:t>ICTR Research Navigator</a:t>
            </a:r>
            <a:r>
              <a:rPr lang="en-US" sz="1500">
                <a:solidFill>
                  <a:prstClr val="black"/>
                </a:solidFill>
              </a:rPr>
              <a:t> assist faculty in finding clinical translational research services. To request help, the ICTR Navigator team can be contacted at </a:t>
            </a:r>
            <a:r>
              <a:rPr lang="en-US" sz="1500">
                <a:solidFill>
                  <a:prstClr val="black"/>
                </a:solidFill>
                <a:hlinkClick r:id="rId4"/>
              </a:rPr>
              <a:t>ICTR-Navigator@umaryland.edu</a:t>
            </a:r>
            <a:r>
              <a:rPr lang="en-US" sz="1500">
                <a:solidFill>
                  <a:prstClr val="black"/>
                </a:solidFill>
              </a:rPr>
              <a:t>. </a:t>
            </a:r>
          </a:p>
          <a:p>
            <a:pPr marL="0" indent="0" algn="just">
              <a:buNone/>
            </a:pPr>
            <a:endParaRPr lang="en-US" sz="1500" b="1" u="sng"/>
          </a:p>
          <a:p>
            <a:pPr marL="0" indent="0" algn="just">
              <a:buNone/>
            </a:pPr>
            <a:r>
              <a:rPr lang="en-US" sz="1500" b="1" u="sng"/>
              <a:t>Other ICTR Cores of Services</a:t>
            </a:r>
          </a:p>
          <a:p>
            <a:pPr marL="0" indent="0" algn="just">
              <a:buNone/>
            </a:pPr>
            <a:r>
              <a:rPr lang="en-US" sz="1500"/>
              <a:t>UMSON faculty are provided with various research support services through ICTR, including the following:</a:t>
            </a:r>
          </a:p>
          <a:p>
            <a:pPr algn="just"/>
            <a:r>
              <a:rPr lang="en-US" sz="1500"/>
              <a:t>Biostatistics</a:t>
            </a:r>
          </a:p>
          <a:p>
            <a:pPr algn="just"/>
            <a:r>
              <a:rPr lang="en-US" sz="1500"/>
              <a:t>Informatics</a:t>
            </a:r>
          </a:p>
          <a:p>
            <a:pPr algn="just"/>
            <a:r>
              <a:rPr lang="en-US" sz="1500"/>
              <a:t>Community collaboration services</a:t>
            </a:r>
          </a:p>
          <a:p>
            <a:pPr algn="just"/>
            <a:r>
              <a:rPr lang="en-US" sz="1500"/>
              <a:t>Drug Discovery and Development</a:t>
            </a:r>
          </a:p>
          <a:p>
            <a:pPr marL="0" indent="0" algn="just">
              <a:buNone/>
            </a:pPr>
            <a:endParaRPr lang="en-US" sz="1500"/>
          </a:p>
          <a:p>
            <a:pPr marL="0" indent="0" algn="just">
              <a:buNone/>
            </a:pPr>
            <a:r>
              <a:rPr lang="en-US" sz="1500"/>
              <a:t>A comprehensive explanation of each services is provided on the </a:t>
            </a:r>
            <a:r>
              <a:rPr lang="en-US" sz="1500">
                <a:hlinkClick r:id="rId3"/>
              </a:rPr>
              <a:t>Investigator Resources webpage</a:t>
            </a:r>
            <a:r>
              <a:rPr lang="en-US" sz="1500"/>
              <a:t>.</a:t>
            </a:r>
          </a:p>
          <a:p>
            <a:pPr marL="0" indent="0" algn="just">
              <a:buNone/>
            </a:pPr>
            <a:endParaRPr lang="en-US" sz="1500"/>
          </a:p>
          <a:p>
            <a:pPr marL="0" indent="0" algn="just">
              <a:buNone/>
            </a:pPr>
            <a:r>
              <a:rPr lang="en-US" sz="1500" b="1" u="sng"/>
              <a:t>ICTR Studios Consult Services </a:t>
            </a:r>
          </a:p>
          <a:p>
            <a:pPr marL="0" indent="0" algn="just">
              <a:buNone/>
            </a:pPr>
            <a:r>
              <a:rPr lang="en-US" sz="1500">
                <a:hlinkClick r:id="rId5"/>
              </a:rPr>
              <a:t>ICTR Studios</a:t>
            </a:r>
            <a:r>
              <a:rPr lang="en-US" sz="1500"/>
              <a:t> has multidisciplinary experts provide free and structured feedback on individual research projects with expertise including hypothesis generation, study design, biostatistics, implementation, analysis and interpretation, participant recruitment, and research ethics. Once a studio application is completed, a manager reviews the request and brings 3 - 6 experts to the table to advise the researcher in a 90-minute session. Note that you must be prepared to use the resource at the time of the request.</a:t>
            </a:r>
          </a:p>
          <a:p>
            <a:pPr marL="0" indent="0">
              <a:buNone/>
            </a:pPr>
            <a:endParaRPr lang="en-US" sz="1500"/>
          </a:p>
          <a:p>
            <a:pPr marL="0" indent="0">
              <a:buNone/>
            </a:pPr>
            <a:endParaRPr lang="en-US" sz="1500"/>
          </a:p>
        </p:txBody>
      </p:sp>
    </p:spTree>
    <p:extLst>
      <p:ext uri="{BB962C8B-B14F-4D97-AF65-F5344CB8AC3E}">
        <p14:creationId xmlns:p14="http://schemas.microsoft.com/office/powerpoint/2010/main" val="93725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942"/>
            <a:ext cx="9144000" cy="932952"/>
          </a:xfrm>
        </p:spPr>
        <p:txBody>
          <a:bodyPr>
            <a:normAutofit/>
          </a:bodyPr>
          <a:lstStyle/>
          <a:p>
            <a:r>
              <a:rPr lang="en-US" sz="4000" b="1"/>
              <a:t>Table of </a:t>
            </a:r>
            <a:r>
              <a:rPr lang="en-US" sz="4000" b="1" smtClean="0"/>
              <a:t>Contents</a:t>
            </a:r>
            <a:endParaRPr lang="en-US" sz="4000" b="1"/>
          </a:p>
        </p:txBody>
      </p:sp>
      <p:sp>
        <p:nvSpPr>
          <p:cNvPr id="3" name="Content Placeholder 2"/>
          <p:cNvSpPr>
            <a:spLocks noGrp="1"/>
          </p:cNvSpPr>
          <p:nvPr>
            <p:ph idx="1"/>
          </p:nvPr>
        </p:nvSpPr>
        <p:spPr>
          <a:xfrm>
            <a:off x="457200" y="1145894"/>
            <a:ext cx="8229600" cy="5455322"/>
          </a:xfrm>
        </p:spPr>
        <p:txBody>
          <a:bodyPr>
            <a:normAutofit/>
          </a:bodyPr>
          <a:lstStyle/>
          <a:p>
            <a:pPr marL="514350" indent="-514350">
              <a:buAutoNum type="arabicPeriod"/>
            </a:pPr>
            <a:r>
              <a:rPr lang="en-US" sz="1500" b="1"/>
              <a:t>The Office of Research &amp; Scholarship</a:t>
            </a:r>
          </a:p>
          <a:p>
            <a:pPr marL="514350" indent="-514350">
              <a:buAutoNum type="arabicPeriod"/>
            </a:pPr>
            <a:r>
              <a:rPr lang="en-US" sz="1500" b="1"/>
              <a:t>UMSON Organized Research Centers (ORC)</a:t>
            </a:r>
          </a:p>
          <a:p>
            <a:pPr marL="514350" indent="-514350">
              <a:buAutoNum type="arabicPeriod"/>
            </a:pPr>
            <a:r>
              <a:rPr lang="en-US" sz="1500" b="1"/>
              <a:t>Research Quality Improvement</a:t>
            </a:r>
          </a:p>
          <a:p>
            <a:pPr marL="514350" indent="-514350">
              <a:buAutoNum type="arabicPeriod"/>
            </a:pPr>
            <a:r>
              <a:rPr lang="en-US" sz="1500" b="1"/>
              <a:t>Research Compliance and Education Resources</a:t>
            </a:r>
          </a:p>
          <a:p>
            <a:pPr marL="514350" indent="-514350">
              <a:buAutoNum type="arabicPeriod"/>
            </a:pPr>
            <a:r>
              <a:rPr lang="en-US" sz="1500" b="1"/>
              <a:t>Pre-Clinical Research Support</a:t>
            </a:r>
          </a:p>
          <a:p>
            <a:pPr marL="514350" indent="-514350">
              <a:buAutoNum type="arabicPeriod"/>
            </a:pPr>
            <a:r>
              <a:rPr lang="en-US" sz="1500" b="1"/>
              <a:t>ORS Researcher Toolkit</a:t>
            </a:r>
          </a:p>
          <a:p>
            <a:pPr marL="514350" indent="-514350">
              <a:buAutoNum type="arabicPeriod"/>
            </a:pPr>
            <a:r>
              <a:rPr lang="en-US" sz="1500" b="1"/>
              <a:t>Grants</a:t>
            </a:r>
          </a:p>
          <a:p>
            <a:pPr marL="514350" indent="-514350">
              <a:buAutoNum type="arabicPeriod"/>
            </a:pPr>
            <a:r>
              <a:rPr lang="en-US" sz="1500" b="1"/>
              <a:t>Writing Support</a:t>
            </a:r>
          </a:p>
          <a:p>
            <a:pPr marL="514350" indent="-514350">
              <a:buAutoNum type="arabicPeriod"/>
            </a:pPr>
            <a:r>
              <a:rPr lang="en-US" sz="1500" b="1"/>
              <a:t>Pre-Award Process</a:t>
            </a:r>
          </a:p>
          <a:p>
            <a:pPr marL="514350" indent="-514350">
              <a:buAutoNum type="arabicPeriod"/>
            </a:pPr>
            <a:r>
              <a:rPr lang="en-US" sz="1500" b="1"/>
              <a:t>Post-Award Resources</a:t>
            </a:r>
          </a:p>
          <a:p>
            <a:pPr marL="514350" indent="-514350">
              <a:buAutoNum type="arabicPeriod"/>
            </a:pPr>
            <a:r>
              <a:rPr lang="en-US" sz="1500" b="1"/>
              <a:t>Statistical Support</a:t>
            </a:r>
          </a:p>
          <a:p>
            <a:pPr marL="514350" indent="-514350">
              <a:buAutoNum type="arabicPeriod"/>
            </a:pPr>
            <a:r>
              <a:rPr lang="en-US" sz="1500" b="1"/>
              <a:t>Institute for Clinical and Translational Research (ICTR) Resources</a:t>
            </a:r>
          </a:p>
          <a:p>
            <a:pPr marL="514350" indent="-514350">
              <a:buAutoNum type="arabicPeriod"/>
            </a:pPr>
            <a:r>
              <a:rPr lang="en-US" sz="1500" b="1"/>
              <a:t>UMSON Intranet</a:t>
            </a:r>
          </a:p>
          <a:p>
            <a:pPr marL="514350" indent="-514350">
              <a:buAutoNum type="arabicPeriod"/>
            </a:pPr>
            <a:r>
              <a:rPr lang="en-US" sz="1500" b="1"/>
              <a:t>UMSON Research Information on the UMSON Intranet</a:t>
            </a:r>
          </a:p>
          <a:p>
            <a:pPr marL="514350" indent="-514350">
              <a:buAutoNum type="arabicPeriod"/>
            </a:pPr>
            <a:r>
              <a:rPr lang="en-US" sz="1500" b="1"/>
              <a:t>Important UMSON Research Policies and Procedures</a:t>
            </a:r>
          </a:p>
          <a:p>
            <a:pPr marL="514350" indent="-514350">
              <a:buAutoNum type="arabicPeriod"/>
            </a:pPr>
            <a:r>
              <a:rPr lang="en-US" sz="1500" b="1"/>
              <a:t>Research and Development</a:t>
            </a:r>
          </a:p>
          <a:p>
            <a:pPr marL="514350" indent="-514350">
              <a:buAutoNum type="arabicPeriod"/>
            </a:pPr>
            <a:r>
              <a:rPr lang="en-US" sz="1500" b="1"/>
              <a:t>Sponsored Programs Administration (SPA): Departing PI Award Disposition</a:t>
            </a:r>
          </a:p>
          <a:p>
            <a:pPr marL="514350" indent="-514350">
              <a:buAutoNum type="arabicPeriod"/>
            </a:pPr>
            <a:r>
              <a:rPr lang="en-US" sz="1500" b="1">
                <a:cs typeface="Calibri"/>
              </a:rPr>
              <a:t>ORS Contact Information</a:t>
            </a:r>
            <a:endParaRPr lang="en-US" sz="1500" b="1"/>
          </a:p>
          <a:p>
            <a:pPr marL="514350" indent="-514350">
              <a:buAutoNum type="arabicPeriod"/>
            </a:pPr>
            <a:endParaRPr lang="en-US" sz="1500" b="1"/>
          </a:p>
          <a:p>
            <a:pPr marL="514350" indent="-514350">
              <a:buAutoNum type="arabicPeriod"/>
            </a:pPr>
            <a:endParaRPr lang="en-US" sz="1500" b="1"/>
          </a:p>
          <a:p>
            <a:pPr marL="514350" indent="-514350">
              <a:buAutoNum type="arabicPeriod"/>
            </a:pPr>
            <a:endParaRPr lang="en-US" sz="1500" b="1"/>
          </a:p>
        </p:txBody>
      </p:sp>
    </p:spTree>
    <p:extLst>
      <p:ext uri="{BB962C8B-B14F-4D97-AF65-F5344CB8AC3E}">
        <p14:creationId xmlns:p14="http://schemas.microsoft.com/office/powerpoint/2010/main" val="270763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D3F8-0617-4419-BF52-32EEC491D244}"/>
              </a:ext>
            </a:extLst>
          </p:cNvPr>
          <p:cNvSpPr>
            <a:spLocks noGrp="1"/>
          </p:cNvSpPr>
          <p:nvPr>
            <p:ph type="title"/>
          </p:nvPr>
        </p:nvSpPr>
        <p:spPr>
          <a:xfrm>
            <a:off x="373117" y="244549"/>
            <a:ext cx="8229600" cy="914400"/>
          </a:xfrm>
        </p:spPr>
        <p:txBody>
          <a:bodyPr>
            <a:normAutofit/>
          </a:bodyPr>
          <a:lstStyle/>
          <a:p>
            <a:r>
              <a:rPr lang="en-US" sz="4000" b="1"/>
              <a:t>UMSON Intranet</a:t>
            </a:r>
          </a:p>
        </p:txBody>
      </p:sp>
      <p:sp>
        <p:nvSpPr>
          <p:cNvPr id="3" name="Content Placeholder 2">
            <a:extLst>
              <a:ext uri="{FF2B5EF4-FFF2-40B4-BE49-F238E27FC236}">
                <a16:creationId xmlns:a16="http://schemas.microsoft.com/office/drawing/2014/main" id="{A484B850-410E-49D1-B4E0-F347463EF361}"/>
              </a:ext>
            </a:extLst>
          </p:cNvPr>
          <p:cNvSpPr>
            <a:spLocks noGrp="1"/>
          </p:cNvSpPr>
          <p:nvPr>
            <p:ph idx="1"/>
          </p:nvPr>
        </p:nvSpPr>
        <p:spPr>
          <a:xfrm>
            <a:off x="263046" y="1275906"/>
            <a:ext cx="3899379" cy="5312783"/>
          </a:xfrm>
        </p:spPr>
        <p:txBody>
          <a:bodyPr>
            <a:normAutofit/>
          </a:bodyPr>
          <a:lstStyle/>
          <a:p>
            <a:pPr marL="0" indent="0" algn="just">
              <a:buNone/>
            </a:pPr>
            <a:r>
              <a:rPr lang="en-US" sz="1500">
                <a:solidFill>
                  <a:srgbClr val="313131"/>
                </a:solidFill>
              </a:rPr>
              <a:t>The </a:t>
            </a:r>
            <a:r>
              <a:rPr lang="en-US" sz="1500">
                <a:solidFill>
                  <a:srgbClr val="313131"/>
                </a:solidFill>
                <a:hlinkClick r:id="rId3"/>
              </a:rPr>
              <a:t>UMSON intranet</a:t>
            </a:r>
            <a:r>
              <a:rPr lang="en-US" sz="1500">
                <a:solidFill>
                  <a:srgbClr val="313131"/>
                </a:solidFill>
              </a:rPr>
              <a:t> is a secure storage location for information about the UMSON that is available to faculty and staff and can be accessed anywhere to locate important documents. Please note that you will need your username, password, and a 2-step verification to log-in. Then, you will be able to view the latest information on the following topics:</a:t>
            </a:r>
          </a:p>
          <a:p>
            <a:pPr algn="just"/>
            <a:r>
              <a:rPr lang="en-US" sz="1500"/>
              <a:t>Committees, Meetings, and Reports (Faculty Council, Governance Council, etc.)</a:t>
            </a:r>
          </a:p>
          <a:p>
            <a:pPr algn="just"/>
            <a:r>
              <a:rPr lang="en-US" sz="1500"/>
              <a:t>Policy, Procedures, Guidelines &amp; Bylaws (Faculty Handbook, etc.)</a:t>
            </a:r>
          </a:p>
          <a:p>
            <a:pPr algn="just"/>
            <a:r>
              <a:rPr lang="en-US" sz="1500"/>
              <a:t>Departments &amp; Offices</a:t>
            </a:r>
          </a:p>
          <a:p>
            <a:pPr algn="just"/>
            <a:r>
              <a:rPr lang="en-US" sz="1500"/>
              <a:t>SON Organizational Chart</a:t>
            </a:r>
          </a:p>
          <a:p>
            <a:pPr algn="just"/>
            <a:r>
              <a:rPr lang="en-US" sz="1500"/>
              <a:t>Faculty Development (Promotion, Faculty Web Training, Degree Works, etc.)</a:t>
            </a:r>
          </a:p>
          <a:p>
            <a:pPr algn="just"/>
            <a:r>
              <a:rPr lang="en-US" sz="1500"/>
              <a:t>Evaluation (Reports, Master Plans, Questionnaire, etc.)</a:t>
            </a:r>
          </a:p>
          <a:p>
            <a:pPr algn="just"/>
            <a:r>
              <a:rPr lang="en-US" sz="1500"/>
              <a:t>And More!</a:t>
            </a:r>
          </a:p>
        </p:txBody>
      </p:sp>
      <p:sp>
        <p:nvSpPr>
          <p:cNvPr id="4" name="Content Placeholder 2">
            <a:extLst>
              <a:ext uri="{FF2B5EF4-FFF2-40B4-BE49-F238E27FC236}">
                <a16:creationId xmlns:a16="http://schemas.microsoft.com/office/drawing/2014/main" id="{A484B850-410E-49D1-B4E0-F347463EF361}"/>
              </a:ext>
            </a:extLst>
          </p:cNvPr>
          <p:cNvSpPr txBox="1">
            <a:spLocks/>
          </p:cNvSpPr>
          <p:nvPr/>
        </p:nvSpPr>
        <p:spPr>
          <a:xfrm>
            <a:off x="4271375" y="1275907"/>
            <a:ext cx="4609578" cy="53127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a:solidFill>
                  <a:srgbClr val="313131"/>
                </a:solidFill>
              </a:rPr>
              <a:t>See image of UMSON intranet below:</a:t>
            </a:r>
            <a:endParaRPr lang="en-US" sz="150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710" y="3371842"/>
            <a:ext cx="28579" cy="11431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275" y="1653875"/>
            <a:ext cx="4394678" cy="4346875"/>
          </a:xfrm>
          <a:prstGeom prst="rect">
            <a:avLst/>
          </a:prstGeom>
        </p:spPr>
      </p:pic>
    </p:spTree>
    <p:extLst>
      <p:ext uri="{BB962C8B-B14F-4D97-AF65-F5344CB8AC3E}">
        <p14:creationId xmlns:p14="http://schemas.microsoft.com/office/powerpoint/2010/main" val="164836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D3F8-0617-4419-BF52-32EEC491D244}"/>
              </a:ext>
            </a:extLst>
          </p:cNvPr>
          <p:cNvSpPr>
            <a:spLocks noGrp="1"/>
          </p:cNvSpPr>
          <p:nvPr>
            <p:ph type="title"/>
          </p:nvPr>
        </p:nvSpPr>
        <p:spPr>
          <a:xfrm>
            <a:off x="373117" y="250257"/>
            <a:ext cx="8229600" cy="972151"/>
          </a:xfrm>
        </p:spPr>
        <p:txBody>
          <a:bodyPr>
            <a:normAutofit fontScale="90000"/>
          </a:bodyPr>
          <a:lstStyle/>
          <a:p>
            <a:r>
              <a:rPr lang="en-US" sz="4000" b="1"/>
              <a:t>UMSON Research Information on the UMSON Intranet</a:t>
            </a:r>
          </a:p>
        </p:txBody>
      </p:sp>
      <p:sp>
        <p:nvSpPr>
          <p:cNvPr id="3" name="Content Placeholder 2">
            <a:extLst>
              <a:ext uri="{FF2B5EF4-FFF2-40B4-BE49-F238E27FC236}">
                <a16:creationId xmlns:a16="http://schemas.microsoft.com/office/drawing/2014/main" id="{A484B850-410E-49D1-B4E0-F347463EF361}"/>
              </a:ext>
            </a:extLst>
          </p:cNvPr>
          <p:cNvSpPr>
            <a:spLocks noGrp="1"/>
          </p:cNvSpPr>
          <p:nvPr>
            <p:ph idx="1"/>
          </p:nvPr>
        </p:nvSpPr>
        <p:spPr>
          <a:xfrm>
            <a:off x="236662" y="1386038"/>
            <a:ext cx="8502509" cy="5108997"/>
          </a:xfrm>
        </p:spPr>
        <p:txBody>
          <a:bodyPr>
            <a:normAutofit/>
          </a:bodyPr>
          <a:lstStyle/>
          <a:p>
            <a:pPr marL="0" indent="0" algn="just">
              <a:buNone/>
            </a:pPr>
            <a:r>
              <a:rPr lang="en-US" sz="1500">
                <a:solidFill>
                  <a:srgbClr val="313131"/>
                </a:solidFill>
              </a:rPr>
              <a:t>See </a:t>
            </a:r>
            <a:r>
              <a:rPr lang="en-US" sz="1500">
                <a:solidFill>
                  <a:srgbClr val="313131"/>
                </a:solidFill>
                <a:hlinkClick r:id="rId3"/>
              </a:rPr>
              <a:t>UMSON Research intranet</a:t>
            </a:r>
            <a:r>
              <a:rPr lang="en-US" sz="1500">
                <a:solidFill>
                  <a:srgbClr val="313131"/>
                </a:solidFill>
              </a:rPr>
              <a:t>. Please note that you will need your username, password, and a 2-step verification to log-in. Then, you will be able to view the latest information on the following topics:</a:t>
            </a:r>
          </a:p>
          <a:p>
            <a:pPr marL="914400" indent="-457200" algn="just"/>
            <a:r>
              <a:rPr lang="en-US" sz="1500"/>
              <a:t>Pre-Award Grant Preparation</a:t>
            </a:r>
          </a:p>
          <a:p>
            <a:pPr marL="914400" indent="-457200" algn="just"/>
            <a:r>
              <a:rPr lang="en-US" sz="1500"/>
              <a:t>Regulatory Affairs</a:t>
            </a:r>
          </a:p>
          <a:p>
            <a:pPr marL="914400" indent="-457200" algn="just"/>
            <a:r>
              <a:rPr lang="en-US" sz="1500"/>
              <a:t>Administrative Services-Sponsored Projects Administration</a:t>
            </a:r>
          </a:p>
          <a:p>
            <a:pPr marL="914400" indent="-457200" algn="just"/>
            <a:r>
              <a:rPr lang="en-US" sz="1500"/>
              <a:t>Investigator’s Guide to Pre and Post Award Grant Management</a:t>
            </a:r>
          </a:p>
          <a:p>
            <a:pPr marL="914400" indent="-457200" algn="just"/>
            <a:r>
              <a:rPr lang="en-US" sz="1500"/>
              <a:t>Research Resources and Facilities</a:t>
            </a:r>
          </a:p>
          <a:p>
            <a:pPr marL="914400" indent="-457200" algn="just"/>
            <a:r>
              <a:rPr lang="en-US" sz="1500"/>
              <a:t>UMSON Researcher Toolkit</a:t>
            </a:r>
          </a:p>
          <a:p>
            <a:pPr marL="914400" indent="-457200" algn="just"/>
            <a:r>
              <a:rPr lang="en-US" sz="1500"/>
              <a:t>And More!</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710" y="3371842"/>
            <a:ext cx="28579" cy="114316"/>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25" y="3838074"/>
            <a:ext cx="7402982" cy="2656961"/>
          </a:xfrm>
          <a:prstGeom prst="rect">
            <a:avLst/>
          </a:prstGeom>
        </p:spPr>
      </p:pic>
    </p:spTree>
    <p:extLst>
      <p:ext uri="{BB962C8B-B14F-4D97-AF65-F5344CB8AC3E}">
        <p14:creationId xmlns:p14="http://schemas.microsoft.com/office/powerpoint/2010/main" val="73691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D3F8-0617-4419-BF52-32EEC491D244}"/>
              </a:ext>
            </a:extLst>
          </p:cNvPr>
          <p:cNvSpPr>
            <a:spLocks noGrp="1"/>
          </p:cNvSpPr>
          <p:nvPr>
            <p:ph type="title"/>
          </p:nvPr>
        </p:nvSpPr>
        <p:spPr>
          <a:xfrm>
            <a:off x="0" y="263047"/>
            <a:ext cx="9143999" cy="960936"/>
          </a:xfrm>
        </p:spPr>
        <p:txBody>
          <a:bodyPr>
            <a:noAutofit/>
          </a:bodyPr>
          <a:lstStyle/>
          <a:p>
            <a:r>
              <a:rPr lang="en-US" sz="4000" b="1"/>
              <a:t>Important UMSON Research Policies and Procedures</a:t>
            </a:r>
          </a:p>
        </p:txBody>
      </p:sp>
      <p:sp>
        <p:nvSpPr>
          <p:cNvPr id="3" name="Content Placeholder 2">
            <a:extLst>
              <a:ext uri="{FF2B5EF4-FFF2-40B4-BE49-F238E27FC236}">
                <a16:creationId xmlns:a16="http://schemas.microsoft.com/office/drawing/2014/main" id="{A484B850-410E-49D1-B4E0-F347463EF361}"/>
              </a:ext>
            </a:extLst>
          </p:cNvPr>
          <p:cNvSpPr>
            <a:spLocks noGrp="1"/>
          </p:cNvSpPr>
          <p:nvPr>
            <p:ph idx="1"/>
          </p:nvPr>
        </p:nvSpPr>
        <p:spPr>
          <a:xfrm>
            <a:off x="236662" y="1277655"/>
            <a:ext cx="8502509" cy="5217380"/>
          </a:xfrm>
        </p:spPr>
        <p:txBody>
          <a:bodyPr>
            <a:normAutofit/>
          </a:bodyPr>
          <a:lstStyle/>
          <a:p>
            <a:pPr marL="0" indent="0">
              <a:buNone/>
            </a:pPr>
            <a:r>
              <a:rPr lang="en-US" sz="1500">
                <a:solidFill>
                  <a:srgbClr val="313131"/>
                </a:solidFill>
              </a:rPr>
              <a:t>The </a:t>
            </a:r>
            <a:r>
              <a:rPr lang="en-US" sz="1500">
                <a:solidFill>
                  <a:srgbClr val="313131"/>
                </a:solidFill>
                <a:hlinkClick r:id="rId3"/>
              </a:rPr>
              <a:t>UMSON Research Policies and Procedures</a:t>
            </a:r>
            <a:r>
              <a:rPr lang="en-US" sz="1500">
                <a:solidFill>
                  <a:srgbClr val="313131"/>
                </a:solidFill>
              </a:rPr>
              <a:t> in the intranet can be found under “Research, Scholarships, Grants and Contracts” (see screenshot below):</a:t>
            </a:r>
          </a:p>
          <a:p>
            <a:pPr marL="0" indent="0">
              <a:buNone/>
            </a:pPr>
            <a:endParaRPr lang="en-US" sz="1500">
              <a:solidFill>
                <a:srgbClr val="313131"/>
              </a:solidFill>
            </a:endParaRPr>
          </a:p>
          <a:p>
            <a:pPr marL="0" indent="0">
              <a:buNone/>
            </a:pPr>
            <a:endParaRPr lang="en-US" sz="150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710" y="3371842"/>
            <a:ext cx="28579" cy="114316"/>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350145" y="2048295"/>
            <a:ext cx="6275539" cy="4446740"/>
          </a:xfrm>
          <a:prstGeom prst="rect">
            <a:avLst/>
          </a:prstGeom>
        </p:spPr>
      </p:pic>
    </p:spTree>
    <p:extLst>
      <p:ext uri="{BB962C8B-B14F-4D97-AF65-F5344CB8AC3E}">
        <p14:creationId xmlns:p14="http://schemas.microsoft.com/office/powerpoint/2010/main" val="3828618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6E54-9859-4ABF-B1BA-DDA8D5BB6DFF}"/>
              </a:ext>
            </a:extLst>
          </p:cNvPr>
          <p:cNvSpPr>
            <a:spLocks noGrp="1"/>
          </p:cNvSpPr>
          <p:nvPr>
            <p:ph type="title"/>
          </p:nvPr>
        </p:nvSpPr>
        <p:spPr>
          <a:xfrm>
            <a:off x="0" y="236263"/>
            <a:ext cx="9144000" cy="631838"/>
          </a:xfrm>
        </p:spPr>
        <p:txBody>
          <a:bodyPr>
            <a:noAutofit/>
          </a:bodyPr>
          <a:lstStyle/>
          <a:p>
            <a:r>
              <a:rPr lang="en-US" sz="4000" b="1"/>
              <a:t>Research and Development</a:t>
            </a:r>
          </a:p>
        </p:txBody>
      </p:sp>
      <p:sp>
        <p:nvSpPr>
          <p:cNvPr id="3" name="Content Placeholder 2">
            <a:extLst>
              <a:ext uri="{FF2B5EF4-FFF2-40B4-BE49-F238E27FC236}">
                <a16:creationId xmlns:a16="http://schemas.microsoft.com/office/drawing/2014/main" id="{9BF8F85C-8E4B-44D4-82F4-A183B2E1555F}"/>
              </a:ext>
            </a:extLst>
          </p:cNvPr>
          <p:cNvSpPr>
            <a:spLocks noGrp="1"/>
          </p:cNvSpPr>
          <p:nvPr>
            <p:ph idx="1"/>
          </p:nvPr>
        </p:nvSpPr>
        <p:spPr>
          <a:xfrm>
            <a:off x="92597" y="868102"/>
            <a:ext cx="8912508" cy="5745350"/>
          </a:xfrm>
        </p:spPr>
        <p:txBody>
          <a:bodyPr>
            <a:noAutofit/>
          </a:bodyPr>
          <a:lstStyle/>
          <a:p>
            <a:pPr marL="0" lvl="0" indent="0">
              <a:buNone/>
            </a:pPr>
            <a:r>
              <a:rPr lang="en-US" sz="1500" b="1" u="sng">
                <a:solidFill>
                  <a:prstClr val="black"/>
                </a:solidFill>
              </a:rPr>
              <a:t>Investigator Toolkit</a:t>
            </a:r>
          </a:p>
          <a:p>
            <a:pPr marL="0" lvl="0" indent="0" algn="just">
              <a:buNone/>
            </a:pPr>
            <a:r>
              <a:rPr lang="en-US" sz="1500">
                <a:solidFill>
                  <a:prstClr val="black"/>
                </a:solidFill>
              </a:rPr>
              <a:t>The Research and Development’s </a:t>
            </a:r>
            <a:r>
              <a:rPr lang="en-US" sz="1500">
                <a:solidFill>
                  <a:prstClr val="black"/>
                </a:solidFill>
                <a:hlinkClick r:id="rId3"/>
              </a:rPr>
              <a:t>Investigator Toolkit</a:t>
            </a:r>
            <a:r>
              <a:rPr lang="en-US" sz="1500">
                <a:solidFill>
                  <a:prstClr val="black"/>
                </a:solidFill>
              </a:rPr>
              <a:t> provides a list of helpful resources for investigators to utilize. This includes the following:</a:t>
            </a:r>
          </a:p>
          <a:p>
            <a:pPr algn="just"/>
            <a:r>
              <a:rPr lang="en-US" sz="1500">
                <a:solidFill>
                  <a:prstClr val="black"/>
                </a:solidFill>
                <a:hlinkClick r:id="rId4"/>
              </a:rPr>
              <a:t>Center for Innovative Biomedical Resources (CIBR)</a:t>
            </a:r>
            <a:r>
              <a:rPr lang="en-US" sz="1500">
                <a:solidFill>
                  <a:prstClr val="black"/>
                </a:solidFill>
              </a:rPr>
              <a:t>  – Lists core facilities and research support.</a:t>
            </a:r>
          </a:p>
          <a:p>
            <a:pPr algn="just"/>
            <a:r>
              <a:rPr lang="en-US" sz="1500">
                <a:solidFill>
                  <a:prstClr val="black"/>
                </a:solidFill>
                <a:hlinkClick r:id="rId5"/>
              </a:rPr>
              <a:t>Communication</a:t>
            </a:r>
            <a:r>
              <a:rPr lang="en-US" sz="1500">
                <a:solidFill>
                  <a:prstClr val="black"/>
                </a:solidFill>
              </a:rPr>
              <a:t> – Helpful articles on the topic of research communication</a:t>
            </a:r>
          </a:p>
          <a:p>
            <a:pPr algn="just"/>
            <a:r>
              <a:rPr lang="en-US" sz="1500">
                <a:solidFill>
                  <a:prstClr val="black"/>
                </a:solidFill>
                <a:hlinkClick r:id="rId6"/>
              </a:rPr>
              <a:t>File an Invention Disclosure</a:t>
            </a:r>
            <a:r>
              <a:rPr lang="en-US" sz="1500">
                <a:solidFill>
                  <a:prstClr val="black"/>
                </a:solidFill>
              </a:rPr>
              <a:t> – Lists forms, helpful information, as well as policies and procedures for UMB inventors</a:t>
            </a:r>
          </a:p>
          <a:p>
            <a:pPr algn="just"/>
            <a:r>
              <a:rPr lang="en-US" sz="1500">
                <a:solidFill>
                  <a:prstClr val="black"/>
                </a:solidFill>
                <a:hlinkClick r:id="rId7"/>
              </a:rPr>
              <a:t>Find Funding Opportunities</a:t>
            </a:r>
            <a:r>
              <a:rPr lang="en-US" sz="1500">
                <a:solidFill>
                  <a:prstClr val="black"/>
                </a:solidFill>
              </a:rPr>
              <a:t> – Includes resources to facilitate the search for potential funding opportunities.</a:t>
            </a:r>
          </a:p>
          <a:p>
            <a:pPr algn="just"/>
            <a:r>
              <a:rPr lang="en-US" sz="1500">
                <a:solidFill>
                  <a:prstClr val="black"/>
                </a:solidFill>
                <a:hlinkClick r:id="rId8"/>
              </a:rPr>
              <a:t>New to UMB</a:t>
            </a:r>
            <a:r>
              <a:rPr lang="en-US" sz="1500">
                <a:solidFill>
                  <a:prstClr val="black"/>
                </a:solidFill>
              </a:rPr>
              <a:t> – Provides information to assist with navigating sponsored programs</a:t>
            </a:r>
          </a:p>
          <a:p>
            <a:pPr algn="just"/>
            <a:r>
              <a:rPr lang="en-US" sz="1500">
                <a:solidFill>
                  <a:prstClr val="black"/>
                </a:solidFill>
                <a:hlinkClick r:id="rId9"/>
              </a:rPr>
              <a:t>Principal Investigator Quick Reference</a:t>
            </a:r>
            <a:r>
              <a:rPr lang="en-US" sz="1500">
                <a:solidFill>
                  <a:prstClr val="black"/>
                </a:solidFill>
              </a:rPr>
              <a:t> – Reference for proposal development, submission, post-submission, award documentation, project management, financial management, and award closeouts.</a:t>
            </a:r>
          </a:p>
          <a:p>
            <a:pPr algn="just"/>
            <a:r>
              <a:rPr lang="en-US" sz="1500">
                <a:solidFill>
                  <a:prstClr val="black"/>
                </a:solidFill>
                <a:hlinkClick r:id="rId10"/>
              </a:rPr>
              <a:t>Proposal Writing Resources</a:t>
            </a:r>
            <a:r>
              <a:rPr lang="en-US" sz="1500">
                <a:solidFill>
                  <a:prstClr val="black"/>
                </a:solidFill>
              </a:rPr>
              <a:t> – Various tips and tutorials to help writing an effective proposal such as planning your application, writing your application, sample proposals, rigor and transparency, 10 common grant-writing mistakes, among several others.</a:t>
            </a:r>
          </a:p>
          <a:p>
            <a:pPr algn="just"/>
            <a:r>
              <a:rPr lang="en-US" sz="1500">
                <a:solidFill>
                  <a:prstClr val="black"/>
                </a:solidFill>
                <a:hlinkClick r:id="rId11"/>
              </a:rPr>
              <a:t>Research oversight</a:t>
            </a:r>
            <a:r>
              <a:rPr lang="en-US" sz="1500">
                <a:solidFill>
                  <a:prstClr val="black"/>
                </a:solidFill>
              </a:rPr>
              <a:t> – Contains information on conflict of interest, environmental health and safety, export compliance, human research protection, research integrity, and research policies.</a:t>
            </a:r>
          </a:p>
          <a:p>
            <a:pPr algn="just"/>
            <a:r>
              <a:rPr lang="en-US" sz="1500">
                <a:solidFill>
                  <a:prstClr val="black"/>
                </a:solidFill>
                <a:hlinkClick r:id="rId12"/>
              </a:rPr>
              <a:t>Sponsor Review of Grant Proposals</a:t>
            </a:r>
            <a:r>
              <a:rPr lang="en-US" sz="1500">
                <a:solidFill>
                  <a:prstClr val="black"/>
                </a:solidFill>
              </a:rPr>
              <a:t> – Provides links to the grant review processes</a:t>
            </a:r>
          </a:p>
          <a:p>
            <a:pPr algn="just"/>
            <a:r>
              <a:rPr lang="en-US" sz="1500">
                <a:solidFill>
                  <a:prstClr val="black"/>
                </a:solidFill>
              </a:rPr>
              <a:t>Among others!</a:t>
            </a:r>
          </a:p>
          <a:p>
            <a:pPr marL="0" indent="0" algn="just">
              <a:buNone/>
            </a:pPr>
            <a:r>
              <a:rPr lang="en-US" sz="1500" i="1">
                <a:solidFill>
                  <a:prstClr val="black"/>
                </a:solidFill>
              </a:rPr>
              <a:t>Note that UMSON also has a Researcher Toolkit that is different from the Research and Development Investigator Toolkit in that the UMSON toolkit contains guidance and training that focuses on human subjects-related research regulations, guidance, policies, presentations, and instructions; regulatory binders and subject binders, and quality assurance.  </a:t>
            </a:r>
          </a:p>
          <a:p>
            <a:endParaRPr lang="en-US" sz="1500">
              <a:solidFill>
                <a:prstClr val="black"/>
              </a:solidFill>
            </a:endParaRPr>
          </a:p>
          <a:p>
            <a:endParaRPr lang="en-US" sz="1500">
              <a:solidFill>
                <a:prstClr val="black"/>
              </a:solidFill>
            </a:endParaRPr>
          </a:p>
          <a:p>
            <a:endParaRPr lang="en-US" sz="1500">
              <a:solidFill>
                <a:prstClr val="black"/>
              </a:solidFill>
            </a:endParaRPr>
          </a:p>
        </p:txBody>
      </p:sp>
    </p:spTree>
    <p:extLst>
      <p:ext uri="{BB962C8B-B14F-4D97-AF65-F5344CB8AC3E}">
        <p14:creationId xmlns:p14="http://schemas.microsoft.com/office/powerpoint/2010/main" val="395750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6E54-9859-4ABF-B1BA-DDA8D5BB6DFF}"/>
              </a:ext>
            </a:extLst>
          </p:cNvPr>
          <p:cNvSpPr>
            <a:spLocks noGrp="1"/>
          </p:cNvSpPr>
          <p:nvPr>
            <p:ph type="title"/>
          </p:nvPr>
        </p:nvSpPr>
        <p:spPr>
          <a:xfrm>
            <a:off x="0" y="236263"/>
            <a:ext cx="9144000" cy="1016340"/>
          </a:xfrm>
        </p:spPr>
        <p:txBody>
          <a:bodyPr>
            <a:noAutofit/>
          </a:bodyPr>
          <a:lstStyle/>
          <a:p>
            <a:r>
              <a:rPr lang="en-US" sz="4000" b="1"/>
              <a:t>Sponsored Programs Administration (SPA): Departing PI Award Disposition</a:t>
            </a:r>
          </a:p>
        </p:txBody>
      </p:sp>
      <p:sp>
        <p:nvSpPr>
          <p:cNvPr id="3" name="Content Placeholder 2">
            <a:extLst>
              <a:ext uri="{FF2B5EF4-FFF2-40B4-BE49-F238E27FC236}">
                <a16:creationId xmlns:a16="http://schemas.microsoft.com/office/drawing/2014/main" id="{9BF8F85C-8E4B-44D4-82F4-A183B2E1555F}"/>
              </a:ext>
            </a:extLst>
          </p:cNvPr>
          <p:cNvSpPr>
            <a:spLocks noGrp="1"/>
          </p:cNvSpPr>
          <p:nvPr>
            <p:ph idx="1"/>
          </p:nvPr>
        </p:nvSpPr>
        <p:spPr>
          <a:xfrm>
            <a:off x="383627" y="1387017"/>
            <a:ext cx="8409644" cy="5201352"/>
          </a:xfrm>
        </p:spPr>
        <p:txBody>
          <a:bodyPr>
            <a:noAutofit/>
          </a:bodyPr>
          <a:lstStyle/>
          <a:p>
            <a:pPr marL="0" lvl="0" indent="0">
              <a:buNone/>
            </a:pPr>
            <a:r>
              <a:rPr lang="en-US" sz="1500" b="1" u="sng">
                <a:solidFill>
                  <a:prstClr val="black"/>
                </a:solidFill>
              </a:rPr>
              <a:t>The Sponsored Programs Administration (SPA)</a:t>
            </a:r>
          </a:p>
          <a:p>
            <a:pPr marL="0" lvl="0" indent="0" algn="just">
              <a:buNone/>
            </a:pPr>
            <a:r>
              <a:rPr lang="en-US" sz="1500">
                <a:solidFill>
                  <a:prstClr val="black"/>
                </a:solidFill>
              </a:rPr>
              <a:t>The SPA provides oversight and administrative support to investigators throughout the duration of proposal and award. See helpful links below:</a:t>
            </a:r>
          </a:p>
          <a:p>
            <a:pPr algn="just"/>
            <a:r>
              <a:rPr lang="en-US" sz="1500">
                <a:solidFill>
                  <a:prstClr val="black"/>
                </a:solidFill>
                <a:hlinkClick r:id="rId3"/>
              </a:rPr>
              <a:t>Departing PI Award Disposition Notification Form</a:t>
            </a:r>
            <a:r>
              <a:rPr lang="en-US" sz="1500">
                <a:solidFill>
                  <a:prstClr val="black"/>
                </a:solidFill>
              </a:rPr>
              <a:t> – This form is used when PI leaves UMB/UMSON to ensure that appropriate paperwork is completed to transfer award to institution.</a:t>
            </a:r>
          </a:p>
          <a:p>
            <a:pPr algn="just"/>
            <a:r>
              <a:rPr lang="en-US" sz="1500">
                <a:solidFill>
                  <a:prstClr val="black"/>
                </a:solidFill>
                <a:hlinkClick r:id="rId4"/>
              </a:rPr>
              <a:t>Departing PI Award Disposition Procedures </a:t>
            </a:r>
            <a:r>
              <a:rPr lang="en-US" sz="1500">
                <a:solidFill>
                  <a:prstClr val="black"/>
                </a:solidFill>
              </a:rPr>
              <a:t>– This link provides information for appropriate dispositions for a faculty member, as a named Principal Investigator (PI) for a sponsored award leaves the University of Maryland, Baltimore (UMB).</a:t>
            </a:r>
          </a:p>
          <a:p>
            <a:pPr algn="just"/>
            <a:endParaRPr lang="en-US" sz="1500">
              <a:solidFill>
                <a:prstClr val="black"/>
              </a:solidFill>
            </a:endParaRPr>
          </a:p>
          <a:p>
            <a:pPr marL="0" indent="0" algn="just">
              <a:buNone/>
            </a:pPr>
            <a:r>
              <a:rPr lang="en-US" sz="1500">
                <a:solidFill>
                  <a:prstClr val="black"/>
                </a:solidFill>
              </a:rPr>
              <a:t>The SPA is the institutional official that can be contacted to sign/submit changes to grants, data use agreements, materials to granting agencies, etc. In most cases, grants and agreements must be with the institution, not the individual faculty member. The Office of Administration, Amy Connor, BA, CRA, will route the letter, CV, among other required documents in </a:t>
            </a:r>
            <a:r>
              <a:rPr lang="en-US" sz="1500" err="1">
                <a:solidFill>
                  <a:prstClr val="black"/>
                </a:solidFill>
              </a:rPr>
              <a:t>Kuali</a:t>
            </a:r>
            <a:r>
              <a:rPr lang="en-US" sz="1500">
                <a:solidFill>
                  <a:prstClr val="black"/>
                </a:solidFill>
              </a:rPr>
              <a:t> as a change of PI to submitted proposal. </a:t>
            </a:r>
          </a:p>
          <a:p>
            <a:pPr marL="0" indent="0" algn="just">
              <a:buNone/>
            </a:pPr>
            <a:endParaRPr lang="en-US" sz="1500">
              <a:solidFill>
                <a:prstClr val="black"/>
              </a:solidFill>
            </a:endParaRPr>
          </a:p>
          <a:p>
            <a:pPr marL="0" indent="0" algn="just">
              <a:buNone/>
            </a:pPr>
            <a:r>
              <a:rPr lang="en-US" sz="1500" b="1" u="sng">
                <a:solidFill>
                  <a:prstClr val="black"/>
                </a:solidFill>
              </a:rPr>
              <a:t>SPA Contact Information</a:t>
            </a:r>
          </a:p>
          <a:p>
            <a:pPr marL="0" indent="0" algn="just">
              <a:buNone/>
            </a:pPr>
            <a:r>
              <a:rPr lang="en-US" sz="1500">
                <a:solidFill>
                  <a:prstClr val="black"/>
                </a:solidFill>
              </a:rPr>
              <a:t>UMSON: Team White</a:t>
            </a:r>
          </a:p>
          <a:p>
            <a:pPr marL="0" indent="0" algn="just">
              <a:buNone/>
            </a:pPr>
            <a:r>
              <a:rPr lang="en-US" sz="1500">
                <a:solidFill>
                  <a:prstClr val="black"/>
                </a:solidFill>
              </a:rPr>
              <a:t>Grants: Christine </a:t>
            </a:r>
            <a:r>
              <a:rPr lang="en-US" sz="1500" err="1">
                <a:solidFill>
                  <a:prstClr val="black"/>
                </a:solidFill>
              </a:rPr>
              <a:t>Toalepai</a:t>
            </a:r>
            <a:r>
              <a:rPr lang="en-US" sz="1500">
                <a:solidFill>
                  <a:prstClr val="black"/>
                </a:solidFill>
              </a:rPr>
              <a:t> (Lead), Towanda Gilliam, Michael </a:t>
            </a:r>
            <a:r>
              <a:rPr lang="en-US" sz="1500" err="1">
                <a:solidFill>
                  <a:prstClr val="black"/>
                </a:solidFill>
              </a:rPr>
              <a:t>Starace</a:t>
            </a:r>
            <a:r>
              <a:rPr lang="en-US" sz="1500">
                <a:solidFill>
                  <a:prstClr val="black"/>
                </a:solidFill>
              </a:rPr>
              <a:t>, (T-</a:t>
            </a:r>
            <a:r>
              <a:rPr lang="en-US" sz="1500" err="1">
                <a:solidFill>
                  <a:prstClr val="black"/>
                </a:solidFill>
              </a:rPr>
              <a:t>Nesha</a:t>
            </a:r>
            <a:r>
              <a:rPr lang="en-US" sz="1500">
                <a:solidFill>
                  <a:prstClr val="black"/>
                </a:solidFill>
              </a:rPr>
              <a:t>) Odessa Neale</a:t>
            </a:r>
          </a:p>
          <a:p>
            <a:pPr marL="0" indent="0" algn="just">
              <a:buNone/>
            </a:pPr>
            <a:r>
              <a:rPr lang="en-US" sz="1500">
                <a:solidFill>
                  <a:prstClr val="black"/>
                </a:solidFill>
              </a:rPr>
              <a:t>Contracts:  Stacey Boyd, Emmanuel </a:t>
            </a:r>
            <a:r>
              <a:rPr lang="en-US" sz="1500" err="1">
                <a:solidFill>
                  <a:prstClr val="black"/>
                </a:solidFill>
              </a:rPr>
              <a:t>Shodeinde</a:t>
            </a:r>
            <a:endParaRPr lang="en-US" sz="1500">
              <a:solidFill>
                <a:prstClr val="black"/>
              </a:solidFill>
            </a:endParaRPr>
          </a:p>
          <a:p>
            <a:pPr marL="0" indent="0" algn="just">
              <a:buNone/>
            </a:pPr>
            <a:r>
              <a:rPr lang="en-US" sz="1500" err="1">
                <a:solidFill>
                  <a:prstClr val="black"/>
                </a:solidFill>
              </a:rPr>
              <a:t>Subawards</a:t>
            </a:r>
            <a:r>
              <a:rPr lang="en-US" sz="1500">
                <a:solidFill>
                  <a:prstClr val="black"/>
                </a:solidFill>
              </a:rPr>
              <a:t>: William Hugo</a:t>
            </a:r>
          </a:p>
          <a:p>
            <a:pPr marL="0" indent="0" algn="just">
              <a:buNone/>
            </a:pPr>
            <a:r>
              <a:rPr lang="en-US" sz="1500">
                <a:solidFill>
                  <a:prstClr val="black"/>
                </a:solidFill>
                <a:hlinkClick r:id="rId5"/>
              </a:rPr>
              <a:t>team-white@ordmail.umaryland.edu</a:t>
            </a:r>
            <a:endParaRPr lang="en-US" sz="1500">
              <a:solidFill>
                <a:prstClr val="black"/>
              </a:solidFill>
            </a:endParaRPr>
          </a:p>
          <a:p>
            <a:pPr marL="0" indent="0">
              <a:buNone/>
            </a:pPr>
            <a:endParaRPr lang="en-US" sz="1500">
              <a:solidFill>
                <a:prstClr val="black"/>
              </a:solidFill>
            </a:endParaRPr>
          </a:p>
        </p:txBody>
      </p:sp>
    </p:spTree>
    <p:extLst>
      <p:ext uri="{BB962C8B-B14F-4D97-AF65-F5344CB8AC3E}">
        <p14:creationId xmlns:p14="http://schemas.microsoft.com/office/powerpoint/2010/main" val="159620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490"/>
            <a:ext cx="9144000" cy="860560"/>
          </a:xfrm>
        </p:spPr>
        <p:txBody>
          <a:bodyPr>
            <a:noAutofit/>
          </a:bodyPr>
          <a:lstStyle/>
          <a:p>
            <a:r>
              <a:rPr lang="en-US" sz="4000" b="1">
                <a:cs typeface="Calibri"/>
              </a:rPr>
              <a:t>ORS Contact Information</a:t>
            </a:r>
            <a:endParaRPr lang="en-US" sz="4000" b="1"/>
          </a:p>
        </p:txBody>
      </p:sp>
      <p:sp>
        <p:nvSpPr>
          <p:cNvPr id="3" name="Content Placeholder 2"/>
          <p:cNvSpPr>
            <a:spLocks noGrp="1"/>
          </p:cNvSpPr>
          <p:nvPr>
            <p:ph idx="1"/>
          </p:nvPr>
        </p:nvSpPr>
        <p:spPr>
          <a:xfrm>
            <a:off x="457200" y="1127050"/>
            <a:ext cx="8229600" cy="4932437"/>
          </a:xfrm>
        </p:spPr>
        <p:txBody>
          <a:bodyPr vert="horz" lIns="91440" tIns="45720" rIns="91440" bIns="45720" rtlCol="0" anchor="t">
            <a:normAutofit/>
          </a:bodyPr>
          <a:lstStyle/>
          <a:p>
            <a:r>
              <a:rPr lang="en-US" sz="1500"/>
              <a:t>Ayamba Ayuk-Brown, MBA - Business Operations Manager   </a:t>
            </a:r>
          </a:p>
          <a:p>
            <a:pPr lvl="1"/>
            <a:r>
              <a:rPr lang="en-US" sz="1500">
                <a:hlinkClick r:id="rId3"/>
              </a:rPr>
              <a:t>ayamba.ayuk@umaryland.edu</a:t>
            </a:r>
            <a:r>
              <a:rPr lang="en-US" sz="1500"/>
              <a:t> </a:t>
            </a:r>
            <a:endParaRPr lang="en-US" sz="1500">
              <a:cs typeface="Calibri"/>
            </a:endParaRPr>
          </a:p>
          <a:p>
            <a:r>
              <a:rPr lang="en-US" sz="1500"/>
              <a:t>TBD – Statistician </a:t>
            </a:r>
          </a:p>
          <a:p>
            <a:pPr lvl="1"/>
            <a:r>
              <a:rPr lang="en-US" sz="1500">
                <a:hlinkClick r:id="rId4"/>
              </a:rPr>
              <a:t>@umaryland.edu</a:t>
            </a:r>
            <a:r>
              <a:rPr lang="en-US" sz="1500"/>
              <a:t> </a:t>
            </a:r>
            <a:endParaRPr lang="en-US" sz="1500">
              <a:cs typeface="Calibri"/>
            </a:endParaRPr>
          </a:p>
          <a:p>
            <a:r>
              <a:rPr lang="en-US" sz="1500"/>
              <a:t>Erika Friedmann, PhD – Professor &amp; Associate Dean for Research   </a:t>
            </a:r>
          </a:p>
          <a:p>
            <a:pPr lvl="1"/>
            <a:r>
              <a:rPr lang="en-US" sz="1500">
                <a:cs typeface="Calibri"/>
                <a:hlinkClick r:id="rId5"/>
              </a:rPr>
              <a:t>friedmann@umaryland.edu</a:t>
            </a:r>
            <a:r>
              <a:rPr lang="en-US" sz="1500">
                <a:cs typeface="Calibri"/>
              </a:rPr>
              <a:t> </a:t>
            </a:r>
          </a:p>
          <a:p>
            <a:r>
              <a:rPr lang="en-US" sz="1500"/>
              <a:t>Casey Jackson, MS, CCRP - Research Quality Manager </a:t>
            </a:r>
          </a:p>
          <a:p>
            <a:pPr lvl="1"/>
            <a:r>
              <a:rPr lang="en-US" sz="1500">
                <a:cs typeface="Calibri"/>
                <a:hlinkClick r:id="rId6"/>
              </a:rPr>
              <a:t>casey.jackson@umaryland.edu</a:t>
            </a:r>
            <a:r>
              <a:rPr lang="en-US" sz="1500">
                <a:cs typeface="Calibri"/>
              </a:rPr>
              <a:t> </a:t>
            </a:r>
          </a:p>
          <a:p>
            <a:r>
              <a:rPr lang="en-US" sz="1500"/>
              <a:t>TBD - Program Specialist</a:t>
            </a:r>
          </a:p>
          <a:p>
            <a:pPr lvl="1"/>
            <a:r>
              <a:rPr lang="en-US" sz="1500">
                <a:hlinkClick r:id="rId7"/>
              </a:rPr>
              <a:t>@umaryland.edu</a:t>
            </a:r>
            <a:r>
              <a:rPr lang="en-US" sz="1500"/>
              <a:t>   </a:t>
            </a:r>
            <a:endParaRPr lang="en-US" sz="1500">
              <a:cs typeface="Calibri"/>
            </a:endParaRPr>
          </a:p>
          <a:p>
            <a:r>
              <a:rPr lang="en-US" sz="1500"/>
              <a:t>Jadyn Stewart, MPS, - Research Grants and Contracts Coordinator</a:t>
            </a:r>
            <a:r>
              <a:rPr lang="en-US" sz="1500">
                <a:cs typeface="Calibri"/>
              </a:rPr>
              <a:t> </a:t>
            </a:r>
            <a:endParaRPr lang="en-US" sz="1500"/>
          </a:p>
          <a:p>
            <a:pPr lvl="1"/>
            <a:r>
              <a:rPr lang="en-US" sz="1500">
                <a:hlinkClick r:id="rId8"/>
              </a:rPr>
              <a:t>jadyn</a:t>
            </a:r>
            <a:r>
              <a:rPr lang="en-US" sz="1500">
                <a:cs typeface="Calibri"/>
                <a:hlinkClick r:id="rId8"/>
              </a:rPr>
              <a:t>.stewart@umaryland.edu</a:t>
            </a:r>
            <a:r>
              <a:rPr lang="en-US" sz="1500">
                <a:cs typeface="Calibri"/>
              </a:rPr>
              <a:t> </a:t>
            </a:r>
          </a:p>
          <a:p>
            <a:r>
              <a:rPr lang="en-US" sz="1500"/>
              <a:t>Shijun Zhu, PhD, </a:t>
            </a:r>
            <a:r>
              <a:rPr lang="en-US" sz="1500" err="1"/>
              <a:t>DrE</a:t>
            </a:r>
            <a:r>
              <a:rPr lang="en-US" sz="1500"/>
              <a:t> - Associate Professor &amp; Statistician </a:t>
            </a:r>
          </a:p>
          <a:p>
            <a:pPr lvl="1"/>
            <a:r>
              <a:rPr lang="en-US" sz="1500">
                <a:cs typeface="Calibri"/>
                <a:hlinkClick r:id="rId9"/>
              </a:rPr>
              <a:t>shijun.zhu@umaryland.edu</a:t>
            </a:r>
            <a:r>
              <a:rPr lang="en-US" sz="1500">
                <a:cs typeface="Calibri"/>
              </a:rPr>
              <a:t> </a:t>
            </a:r>
          </a:p>
        </p:txBody>
      </p:sp>
    </p:spTree>
    <p:extLst>
      <p:ext uri="{BB962C8B-B14F-4D97-AF65-F5344CB8AC3E}">
        <p14:creationId xmlns:p14="http://schemas.microsoft.com/office/powerpoint/2010/main" val="260948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pPr>
              <a:lnSpc>
                <a:spcPct val="90000"/>
              </a:lnSpc>
            </a:pPr>
            <a:r>
              <a:rPr lang="en-US" sz="4000" b="1"/>
              <a:t>The Office of Research &amp; Scholarship</a:t>
            </a:r>
            <a:endParaRPr lang="en-US" sz="4000" b="1">
              <a:cs typeface="Calibri"/>
            </a:endParaRPr>
          </a:p>
        </p:txBody>
      </p:sp>
      <p:pic>
        <p:nvPicPr>
          <p:cNvPr id="6" name="Picture 5" descr="A picture containing person&#10;&#10;Description automatically generated">
            <a:extLst>
              <a:ext uri="{FF2B5EF4-FFF2-40B4-BE49-F238E27FC236}">
                <a16:creationId xmlns:a16="http://schemas.microsoft.com/office/drawing/2014/main" id="{6F8FD7DA-639D-465F-B5D7-CFBE85ECB679}"/>
              </a:ext>
            </a:extLst>
          </p:cNvPr>
          <p:cNvPicPr>
            <a:picLocks noChangeAspect="1"/>
          </p:cNvPicPr>
          <p:nvPr/>
        </p:nvPicPr>
        <p:blipFill rotWithShape="1">
          <a:blip r:embed="rId3"/>
          <a:srcRect l="15082" r="13683"/>
          <a:stretch/>
        </p:blipFill>
        <p:spPr>
          <a:xfrm>
            <a:off x="20" y="531628"/>
            <a:ext cx="3222218" cy="632637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4151376"/>
          </a:xfrm>
        </p:spPr>
        <p:txBody>
          <a:bodyPr vert="horz" lIns="91440" tIns="45720" rIns="91440" bIns="45720" rtlCol="0">
            <a:normAutofit lnSpcReduction="10000"/>
          </a:bodyPr>
          <a:lstStyle/>
          <a:p>
            <a:pPr marL="0" indent="0" algn="just">
              <a:lnSpc>
                <a:spcPct val="90000"/>
              </a:lnSpc>
              <a:buNone/>
            </a:pPr>
            <a:r>
              <a:rPr lang="en-US" sz="1500"/>
              <a:t>UMSON’s Office of Research and Scholarship (ORS), led by Erika Friedmann, PhD, Associate Dean for Research, provides an effective infrastructure that partners with faculty members in developing, facilitating, and supporting their research and scholarship goals. The research and scholarship team works with faculty members in the proposal and manuscript development processes; provides statistical support to assist faculty members in their scholarly activities; and assists faculty members and doctoral students in preparing submissions for human subjects research and other regulatory documents. The office assures that all research conducted complies with relevant federal, state, and University research regulations. The ORS collaborates with UMSON Administrative Services’ sponsored program team and collaborates with UMSON’s organized research centers. It also interfaces with other entities within the University System of Maryland and with other universities to promote and facilitate inter-institutional research and scholarship. </a:t>
            </a:r>
          </a:p>
          <a:p>
            <a:pPr marL="0" indent="0">
              <a:lnSpc>
                <a:spcPct val="90000"/>
              </a:lnSpc>
              <a:buNone/>
            </a:pPr>
            <a:endParaRPr lang="en-US" sz="1300"/>
          </a:p>
          <a:p>
            <a:pPr marL="0" indent="0">
              <a:lnSpc>
                <a:spcPct val="90000"/>
              </a:lnSpc>
              <a:buNone/>
            </a:pPr>
            <a:endParaRPr lang="en-US" sz="1300"/>
          </a:p>
          <a:p>
            <a:pPr marL="0" indent="0">
              <a:lnSpc>
                <a:spcPct val="90000"/>
              </a:lnSpc>
              <a:buNone/>
            </a:pPr>
            <a:endParaRPr lang="en-US" sz="1300"/>
          </a:p>
          <a:p>
            <a:pPr marL="0" indent="0">
              <a:lnSpc>
                <a:spcPct val="90000"/>
              </a:lnSpc>
              <a:buNone/>
            </a:pPr>
            <a:endParaRPr lang="en-US" sz="1300"/>
          </a:p>
          <a:p>
            <a:pPr marL="0" indent="0">
              <a:lnSpc>
                <a:spcPct val="90000"/>
              </a:lnSpc>
              <a:buNone/>
            </a:pPr>
            <a:endParaRPr lang="en-US" sz="1300"/>
          </a:p>
          <a:p>
            <a:pPr marL="0" indent="0">
              <a:lnSpc>
                <a:spcPct val="90000"/>
              </a:lnSpc>
              <a:buNone/>
            </a:pPr>
            <a:endParaRPr lang="en-US" sz="1300"/>
          </a:p>
          <a:p>
            <a:pPr marL="0" indent="0">
              <a:lnSpc>
                <a:spcPct val="90000"/>
              </a:lnSpc>
              <a:buNone/>
            </a:pPr>
            <a:endParaRPr lang="en-US" sz="1300"/>
          </a:p>
        </p:txBody>
      </p:sp>
    </p:spTree>
    <p:extLst>
      <p:ext uri="{BB962C8B-B14F-4D97-AF65-F5344CB8AC3E}">
        <p14:creationId xmlns:p14="http://schemas.microsoft.com/office/powerpoint/2010/main" val="31308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5" y="221101"/>
            <a:ext cx="8782493" cy="1267695"/>
          </a:xfrm>
        </p:spPr>
        <p:txBody>
          <a:bodyPr>
            <a:noAutofit/>
          </a:bodyPr>
          <a:lstStyle/>
          <a:p>
            <a:r>
              <a:rPr lang="en-US" sz="4000" b="1"/>
              <a:t>UMSON Organized Research Centers (ORC)</a:t>
            </a:r>
          </a:p>
        </p:txBody>
      </p:sp>
      <p:sp>
        <p:nvSpPr>
          <p:cNvPr id="3" name="Content Placeholder 2"/>
          <p:cNvSpPr>
            <a:spLocks noGrp="1"/>
          </p:cNvSpPr>
          <p:nvPr>
            <p:ph idx="1"/>
          </p:nvPr>
        </p:nvSpPr>
        <p:spPr>
          <a:xfrm>
            <a:off x="180753" y="1616926"/>
            <a:ext cx="8710965" cy="4176910"/>
          </a:xfrm>
        </p:spPr>
        <p:txBody>
          <a:bodyPr vert="horz" lIns="91440" tIns="45720" rIns="91440" bIns="45720" rtlCol="0" anchor="t">
            <a:noAutofit/>
          </a:bodyPr>
          <a:lstStyle/>
          <a:p>
            <a:pPr marL="0" indent="0" algn="just">
              <a:buNone/>
            </a:pPr>
            <a:r>
              <a:rPr lang="en-US" sz="1500" b="1" u="sng"/>
              <a:t>Biology and Behavior Across the Lifespan (BBAL) Organized Research Center</a:t>
            </a:r>
            <a:endParaRPr lang="en-US" sz="1500" u="sng"/>
          </a:p>
          <a:p>
            <a:pPr marL="0" indent="0" algn="just">
              <a:buNone/>
            </a:pPr>
            <a:r>
              <a:rPr lang="en-US" sz="1500">
                <a:hlinkClick r:id="rId3"/>
              </a:rPr>
              <a:t>BBAL</a:t>
            </a:r>
            <a:r>
              <a:rPr lang="en-US" sz="1500"/>
              <a:t>, directed by Eun-Shim Nahm, PhD, RN, FAAN, and Barbara Resnick, PhD, RN, CRNP, FAAN, FAANP, promotes interdisciplinary research related to the influence of biology and behavior on health and health outcomes across the lifespan, providing a core for pooling resources and sharing data across a wide variety of projects. </a:t>
            </a:r>
          </a:p>
          <a:p>
            <a:pPr marL="0" indent="0" algn="just">
              <a:buNone/>
            </a:pPr>
            <a:endParaRPr lang="en-US" sz="1500"/>
          </a:p>
          <a:p>
            <a:pPr marL="0" indent="0">
              <a:buNone/>
            </a:pPr>
            <a:endParaRPr lang="en-US" sz="1500" i="1">
              <a:cs typeface="Calibri"/>
            </a:endParaRPr>
          </a:p>
          <a:p>
            <a:pPr marL="0" indent="0">
              <a:buNone/>
            </a:pPr>
            <a:endParaRPr lang="en-US" sz="1500" i="1">
              <a:cs typeface="Calibri"/>
            </a:endParaRPr>
          </a:p>
          <a:p>
            <a:pPr marL="0" indent="0" algn="just">
              <a:buNone/>
            </a:pPr>
            <a:endParaRPr lang="en-US" sz="1500" b="1" u="sng"/>
          </a:p>
          <a:p>
            <a:pPr marL="0" indent="0">
              <a:buNone/>
            </a:pPr>
            <a:endParaRPr lang="en-US" sz="1500"/>
          </a:p>
          <a:p>
            <a:pPr marL="0" indent="0">
              <a:buNone/>
            </a:pPr>
            <a:endParaRPr lang="en-US" sz="1500"/>
          </a:p>
          <a:p>
            <a:pPr marL="0" indent="0">
              <a:buNone/>
            </a:pPr>
            <a:endParaRPr lang="en-US" sz="1500"/>
          </a:p>
          <a:p>
            <a:pPr marL="0" indent="0">
              <a:buNone/>
            </a:pPr>
            <a:endParaRPr lang="en-US" sz="1500"/>
          </a:p>
          <a:p>
            <a:pPr marL="0" indent="0">
              <a:spcBef>
                <a:spcPts val="0"/>
              </a:spcBef>
              <a:buNone/>
            </a:pPr>
            <a:r>
              <a:rPr lang="en-US" sz="1500" i="1"/>
              <a:t>To be included in the BBAL listserv, contact  Barbara Resnick, PhD, RN, CRNP, FAAN, FAANP at </a:t>
            </a:r>
            <a:r>
              <a:rPr lang="en-US" sz="1500" i="1">
                <a:hlinkClick r:id="rId4"/>
              </a:rPr>
              <a:t>resnick@umaryland.edu</a:t>
            </a:r>
            <a:r>
              <a:rPr lang="en-US" sz="1500" i="1"/>
              <a:t> and </a:t>
            </a:r>
            <a:r>
              <a:rPr lang="en-US" sz="1500" i="1" err="1"/>
              <a:t>and</a:t>
            </a:r>
            <a:r>
              <a:rPr lang="en-US" sz="1500" i="1"/>
              <a:t> Jennifer Klinedinst, PhD, MPH, RN, FAHA at </a:t>
            </a:r>
            <a:r>
              <a:rPr lang="en-US" sz="1500" i="1">
                <a:hlinkClick r:id="rId5"/>
              </a:rPr>
              <a:t>klinedinst@umaryland.edu</a:t>
            </a:r>
            <a:r>
              <a:rPr lang="en-US" sz="1500" i="1"/>
              <a:t>. </a:t>
            </a:r>
          </a:p>
        </p:txBody>
      </p:sp>
      <p:sp>
        <p:nvSpPr>
          <p:cNvPr id="4" name="TextBox 3">
            <a:extLst>
              <a:ext uri="{FF2B5EF4-FFF2-40B4-BE49-F238E27FC236}">
                <a16:creationId xmlns:a16="http://schemas.microsoft.com/office/drawing/2014/main" id="{7C3B127D-5DE9-4473-AA25-3DA9BCAD71D5}"/>
              </a:ext>
            </a:extLst>
          </p:cNvPr>
          <p:cNvSpPr txBox="1"/>
          <p:nvPr/>
        </p:nvSpPr>
        <p:spPr>
          <a:xfrm>
            <a:off x="180753" y="2951461"/>
            <a:ext cx="8710965" cy="1708160"/>
          </a:xfrm>
          <a:prstGeom prst="rect">
            <a:avLst/>
          </a:prstGeom>
          <a:solidFill>
            <a:schemeClr val="accent1">
              <a:lumMod val="20000"/>
              <a:lumOff val="80000"/>
            </a:schemeClr>
          </a:solidFill>
        </p:spPr>
        <p:txBody>
          <a:bodyPr wrap="square" rtlCol="0">
            <a:spAutoFit/>
          </a:bodyPr>
          <a:lstStyle/>
          <a:p>
            <a:pPr marL="0" indent="0" algn="just">
              <a:buNone/>
            </a:pPr>
            <a:r>
              <a:rPr lang="en-US" sz="1500" b="1" i="1"/>
              <a:t>Mission: </a:t>
            </a:r>
            <a:r>
              <a:rPr lang="en-US" sz="1500"/>
              <a:t>The Center for Biology and Behavior Across the Lifespan (BBAL) promotes the conduct of interdisciplinary research related to the influence of biology and behavior on health and health outcomes across the lifespan.</a:t>
            </a:r>
          </a:p>
          <a:p>
            <a:pPr marL="0" indent="0" algn="just">
              <a:buNone/>
            </a:pPr>
            <a:endParaRPr lang="en-US" sz="1500" i="1"/>
          </a:p>
          <a:p>
            <a:pPr algn="just"/>
            <a:r>
              <a:rPr lang="en-US" sz="1500" b="1" i="1"/>
              <a:t>Vision: </a:t>
            </a:r>
            <a:r>
              <a:rPr lang="en-US" sz="1500"/>
              <a:t>Our vision is to serve as a center for shared thinking — within the School of Nursing and across the University of Maryland, Baltimore — aimed at the development of pioneering research ideas and interventions to promote and sustain health in all people, from infancy to old age. </a:t>
            </a:r>
            <a:endParaRPr lang="en-US" sz="1500" b="1" i="1"/>
          </a:p>
        </p:txBody>
      </p:sp>
    </p:spTree>
    <p:extLst>
      <p:ext uri="{BB962C8B-B14F-4D97-AF65-F5344CB8AC3E}">
        <p14:creationId xmlns:p14="http://schemas.microsoft.com/office/powerpoint/2010/main" val="238520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354"/>
            <a:ext cx="9143999" cy="1241048"/>
          </a:xfrm>
        </p:spPr>
        <p:txBody>
          <a:bodyPr>
            <a:noAutofit/>
          </a:bodyPr>
          <a:lstStyle/>
          <a:p>
            <a:r>
              <a:rPr lang="en-US" sz="4000" b="1"/>
              <a:t>UMSON Organized Research Centers (ORC) (</a:t>
            </a:r>
            <a:r>
              <a:rPr lang="en-US" sz="4000" b="1" err="1"/>
              <a:t>Cont.’d</a:t>
            </a:r>
            <a:r>
              <a:rPr lang="en-US" sz="4000" b="1"/>
              <a:t>)</a:t>
            </a:r>
          </a:p>
        </p:txBody>
      </p:sp>
      <p:sp>
        <p:nvSpPr>
          <p:cNvPr id="3" name="Content Placeholder 2"/>
          <p:cNvSpPr>
            <a:spLocks noGrp="1"/>
          </p:cNvSpPr>
          <p:nvPr>
            <p:ph idx="1"/>
          </p:nvPr>
        </p:nvSpPr>
        <p:spPr>
          <a:xfrm>
            <a:off x="289978" y="1472402"/>
            <a:ext cx="8601740" cy="4795024"/>
          </a:xfrm>
        </p:spPr>
        <p:txBody>
          <a:bodyPr vert="horz" lIns="91440" tIns="45720" rIns="91440" bIns="45720" rtlCol="0" anchor="t">
            <a:noAutofit/>
          </a:bodyPr>
          <a:lstStyle/>
          <a:p>
            <a:pPr marL="0" indent="0" algn="just">
              <a:buNone/>
            </a:pPr>
            <a:r>
              <a:rPr lang="en-US" sz="1500" b="1" u="sng"/>
              <a:t>Center for Health Equity and Outcomes Research (CHEOR)</a:t>
            </a:r>
            <a:endParaRPr lang="en-US" sz="1500" b="1" u="sng">
              <a:cs typeface="Calibri"/>
            </a:endParaRPr>
          </a:p>
          <a:p>
            <a:pPr marL="0" indent="0" algn="just">
              <a:buNone/>
            </a:pPr>
            <a:r>
              <a:rPr lang="en-US" sz="1500">
                <a:hlinkClick r:id="rId3"/>
              </a:rPr>
              <a:t>CHEOR</a:t>
            </a:r>
            <a:r>
              <a:rPr lang="en-US" sz="1500"/>
              <a:t>, led by Yolanda Ogbolu, PhD, CRNP-Neonatal, FNAP, FAAN,  and Michael Lepore, PhD provides various activities to support its UMSON researchers through collaboration and service to support the mission to improve health outcomes and eliminate health inequities. </a:t>
            </a:r>
          </a:p>
          <a:p>
            <a:pPr marL="0" indent="0">
              <a:buNone/>
            </a:pPr>
            <a:endParaRPr lang="en-US" sz="1200"/>
          </a:p>
          <a:p>
            <a:pPr marL="0" indent="0">
              <a:buNone/>
            </a:pPr>
            <a:endParaRPr lang="en-US" sz="1400"/>
          </a:p>
          <a:p>
            <a:pPr marL="0" indent="0">
              <a:buNone/>
            </a:pPr>
            <a:endParaRPr lang="en-US" sz="1400"/>
          </a:p>
          <a:p>
            <a:pPr marL="0" indent="0">
              <a:buNone/>
            </a:pPr>
            <a:endParaRPr lang="en-US" sz="1400"/>
          </a:p>
          <a:p>
            <a:pPr marL="0" indent="0">
              <a:buNone/>
            </a:pPr>
            <a:endParaRPr lang="en-US" sz="1400"/>
          </a:p>
        </p:txBody>
      </p:sp>
      <p:sp>
        <p:nvSpPr>
          <p:cNvPr id="7" name="TextBox 6">
            <a:extLst>
              <a:ext uri="{FF2B5EF4-FFF2-40B4-BE49-F238E27FC236}">
                <a16:creationId xmlns:a16="http://schemas.microsoft.com/office/drawing/2014/main" id="{13C8E3B5-4204-4465-A813-4C195E7EC910}"/>
              </a:ext>
            </a:extLst>
          </p:cNvPr>
          <p:cNvSpPr txBox="1"/>
          <p:nvPr/>
        </p:nvSpPr>
        <p:spPr>
          <a:xfrm>
            <a:off x="374679" y="2534002"/>
            <a:ext cx="8517039" cy="1938992"/>
          </a:xfrm>
          <a:prstGeom prst="rect">
            <a:avLst/>
          </a:prstGeom>
          <a:solidFill>
            <a:schemeClr val="accent1">
              <a:lumMod val="20000"/>
              <a:lumOff val="80000"/>
            </a:schemeClr>
          </a:solidFill>
        </p:spPr>
        <p:txBody>
          <a:bodyPr wrap="square" rtlCol="0">
            <a:spAutoFit/>
          </a:bodyPr>
          <a:lstStyle/>
          <a:p>
            <a:pPr marL="0" indent="0" algn="just">
              <a:buNone/>
            </a:pPr>
            <a:r>
              <a:rPr lang="en-US" sz="1500" b="1" i="1"/>
              <a:t>Mission: </a:t>
            </a:r>
            <a:r>
              <a:rPr lang="en-US" sz="1500"/>
              <a:t>Our mission is to improve health outcomes and eliminate health inequities. We aim to generate knowledge about the complex causal influences that affect health and inequities in outcomes, Identify, intervene, and dismantle social and institutional systems and structures that impede health equity and outcomes, including addressing racism and social determinants of health, and create social impact through changes in policy, clinical, and community practice. </a:t>
            </a:r>
          </a:p>
          <a:p>
            <a:pPr marL="0" indent="0" algn="just">
              <a:buNone/>
            </a:pPr>
            <a:endParaRPr lang="en-US" sz="1500" b="1" i="1"/>
          </a:p>
          <a:p>
            <a:pPr algn="just"/>
            <a:r>
              <a:rPr lang="en-US" sz="1500" b="1" i="1"/>
              <a:t>Vision: </a:t>
            </a:r>
            <a:r>
              <a:rPr lang="en-US" sz="1500"/>
              <a:t>Our vision is to be a thriving research center for interprofessional scientists to collaborate and act to address complex health outcomes and health inequities through contextually rich research.</a:t>
            </a:r>
          </a:p>
        </p:txBody>
      </p:sp>
      <p:sp>
        <p:nvSpPr>
          <p:cNvPr id="6" name="TextBox 5">
            <a:extLst>
              <a:ext uri="{FF2B5EF4-FFF2-40B4-BE49-F238E27FC236}">
                <a16:creationId xmlns:a16="http://schemas.microsoft.com/office/drawing/2014/main" id="{69431B63-F110-43E5-9051-FAEEEB5811A2}"/>
              </a:ext>
            </a:extLst>
          </p:cNvPr>
          <p:cNvSpPr txBox="1"/>
          <p:nvPr/>
        </p:nvSpPr>
        <p:spPr>
          <a:xfrm flipH="1">
            <a:off x="374678" y="4533507"/>
            <a:ext cx="8517039" cy="1077218"/>
          </a:xfrm>
          <a:prstGeom prst="rect">
            <a:avLst/>
          </a:prstGeom>
          <a:noFill/>
        </p:spPr>
        <p:txBody>
          <a:bodyPr wrap="square" rtlCol="0">
            <a:spAutoFit/>
          </a:bodyPr>
          <a:lstStyle/>
          <a:p>
            <a:pPr algn="just"/>
            <a:r>
              <a:rPr lang="en-US" sz="1500" i="1"/>
              <a:t>To be included in the CHEOR  listserv, contact Yolanda Ogbolu, PhD, CRNP-Neonatal, FNAP, FAAN at </a:t>
            </a:r>
            <a:r>
              <a:rPr lang="en-US" sz="1500" i="1">
                <a:hlinkClick r:id="rId4"/>
              </a:rPr>
              <a:t>ogbolu@umaryland.edu</a:t>
            </a:r>
            <a:r>
              <a:rPr lang="en-US" sz="1500" i="1"/>
              <a:t>. </a:t>
            </a:r>
          </a:p>
          <a:p>
            <a:endParaRPr lang="en-US" sz="1500"/>
          </a:p>
          <a:p>
            <a:endParaRPr lang="en-US"/>
          </a:p>
        </p:txBody>
      </p:sp>
    </p:spTree>
    <p:extLst>
      <p:ext uri="{BB962C8B-B14F-4D97-AF65-F5344CB8AC3E}">
        <p14:creationId xmlns:p14="http://schemas.microsoft.com/office/powerpoint/2010/main" val="336459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943"/>
            <a:ext cx="9144000" cy="1190590"/>
          </a:xfrm>
        </p:spPr>
        <p:txBody>
          <a:bodyPr>
            <a:normAutofit fontScale="90000"/>
          </a:bodyPr>
          <a:lstStyle/>
          <a:p>
            <a:r>
              <a:rPr lang="en-US" sz="4000" b="1"/>
              <a:t/>
            </a:r>
            <a:br>
              <a:rPr lang="en-US" sz="4000" b="1"/>
            </a:br>
            <a:r>
              <a:rPr lang="en-US" b="1"/>
              <a:t>UMSON Organized Research Centers (ORC) (</a:t>
            </a:r>
            <a:r>
              <a:rPr lang="en-US" b="1" err="1"/>
              <a:t>Cont.’d</a:t>
            </a:r>
            <a:r>
              <a:rPr lang="en-US" b="1"/>
              <a:t>)</a:t>
            </a:r>
            <a:r>
              <a:rPr lang="en-US" sz="3600" b="1"/>
              <a:t/>
            </a:r>
            <a:br>
              <a:rPr lang="en-US" sz="3600" b="1"/>
            </a:br>
            <a:endParaRPr lang="en-US" sz="3600" b="1"/>
          </a:p>
        </p:txBody>
      </p:sp>
      <p:sp>
        <p:nvSpPr>
          <p:cNvPr id="3" name="Content Placeholder 2"/>
          <p:cNvSpPr>
            <a:spLocks noGrp="1"/>
          </p:cNvSpPr>
          <p:nvPr>
            <p:ph idx="1"/>
          </p:nvPr>
        </p:nvSpPr>
        <p:spPr>
          <a:xfrm>
            <a:off x="233917" y="1531088"/>
            <a:ext cx="8697432" cy="5029199"/>
          </a:xfrm>
        </p:spPr>
        <p:txBody>
          <a:bodyPr>
            <a:normAutofit/>
          </a:bodyPr>
          <a:lstStyle/>
          <a:p>
            <a:pPr marL="0" indent="0" algn="just">
              <a:buNone/>
            </a:pPr>
            <a:r>
              <a:rPr lang="en-US" sz="1500" b="1" u="sng"/>
              <a:t>University of Maryland Center to Advance Chronic Pain Research (CACPR)</a:t>
            </a:r>
            <a:endParaRPr lang="en-US" sz="1500" u="sng">
              <a:cs typeface="Calibri"/>
            </a:endParaRPr>
          </a:p>
          <a:p>
            <a:pPr marL="0" indent="0" algn="just">
              <a:buNone/>
            </a:pPr>
            <a:r>
              <a:rPr lang="en-US" sz="1500">
                <a:hlinkClick r:id="rId3"/>
              </a:rPr>
              <a:t>CACPR</a:t>
            </a:r>
            <a:r>
              <a:rPr lang="en-US" sz="1500"/>
              <a:t>, led by Susan G. Dorsey, PhD, RN, FAAN, and Man-</a:t>
            </a:r>
            <a:r>
              <a:rPr lang="en-US" sz="1500" err="1"/>
              <a:t>Kyo</a:t>
            </a:r>
            <a:r>
              <a:rPr lang="en-US" sz="1500"/>
              <a:t> Chung, DMD, PhD is a multidisciplinary center comprising nationally and internationally renowned clinical and preclinical translational scientists whose principal research focus is on the physiological, genetic, and psychosocial underpinnings of the development and persistence of debilitating chronic pain conditions. </a:t>
            </a:r>
          </a:p>
          <a:p>
            <a:pPr marL="0" indent="0" algn="just">
              <a:buNone/>
            </a:pPr>
            <a:endParaRPr lang="en-US" sz="1500"/>
          </a:p>
          <a:p>
            <a:pPr marL="0" indent="0" algn="just">
              <a:buNone/>
            </a:pPr>
            <a:endParaRPr lang="en-US" sz="1500"/>
          </a:p>
          <a:p>
            <a:pPr marL="0" indent="0" algn="just">
              <a:buNone/>
            </a:pPr>
            <a:endParaRPr lang="en-US" sz="1500"/>
          </a:p>
          <a:p>
            <a:pPr marL="0" indent="0" algn="just">
              <a:buNone/>
            </a:pPr>
            <a:endParaRPr lang="en-US" sz="1500"/>
          </a:p>
          <a:p>
            <a:pPr marL="0" indent="0" algn="just">
              <a:buNone/>
            </a:pPr>
            <a:r>
              <a:rPr lang="en-US" sz="1500" i="1"/>
              <a:t>Application form to request membership can be found on the </a:t>
            </a:r>
            <a:r>
              <a:rPr lang="en-US" sz="1500" i="1">
                <a:hlinkClick r:id="rId4"/>
              </a:rPr>
              <a:t>CACPR Membership website. </a:t>
            </a:r>
            <a:endParaRPr lang="en-US" sz="1500" i="1"/>
          </a:p>
        </p:txBody>
      </p:sp>
      <p:sp>
        <p:nvSpPr>
          <p:cNvPr id="5" name="TextBox 4">
            <a:extLst>
              <a:ext uri="{FF2B5EF4-FFF2-40B4-BE49-F238E27FC236}">
                <a16:creationId xmlns:a16="http://schemas.microsoft.com/office/drawing/2014/main" id="{C3C93808-1DF2-4314-BBC2-1358869C3ACB}"/>
              </a:ext>
            </a:extLst>
          </p:cNvPr>
          <p:cNvSpPr txBox="1"/>
          <p:nvPr/>
        </p:nvSpPr>
        <p:spPr>
          <a:xfrm>
            <a:off x="233917" y="2841446"/>
            <a:ext cx="8660218" cy="784830"/>
          </a:xfrm>
          <a:prstGeom prst="rect">
            <a:avLst/>
          </a:prstGeom>
          <a:solidFill>
            <a:schemeClr val="accent1">
              <a:lumMod val="20000"/>
              <a:lumOff val="80000"/>
            </a:schemeClr>
          </a:solidFill>
        </p:spPr>
        <p:txBody>
          <a:bodyPr wrap="square" rtlCol="0">
            <a:spAutoFit/>
          </a:bodyPr>
          <a:lstStyle/>
          <a:p>
            <a:r>
              <a:rPr lang="en-US" sz="1500" b="1" i="1"/>
              <a:t>Mission: </a:t>
            </a:r>
            <a:r>
              <a:rPr lang="en-US" sz="1500"/>
              <a:t>The mission of the CACPR is to cultivate and expand the cutting-edge multidisciplinary pain research portfolio at the University of Maryland, Baltimore with the overarching goal of improved patient care and quality of life.</a:t>
            </a:r>
          </a:p>
        </p:txBody>
      </p:sp>
    </p:spTree>
    <p:extLst>
      <p:ext uri="{BB962C8B-B14F-4D97-AF65-F5344CB8AC3E}">
        <p14:creationId xmlns:p14="http://schemas.microsoft.com/office/powerpoint/2010/main" val="79009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000" b="1"/>
              <a:t>Research Quality Improvement</a:t>
            </a:r>
          </a:p>
        </p:txBody>
      </p:sp>
      <p:pic>
        <p:nvPicPr>
          <p:cNvPr id="4" name="Picture 4">
            <a:extLst>
              <a:ext uri="{FF2B5EF4-FFF2-40B4-BE49-F238E27FC236}">
                <a16:creationId xmlns:a16="http://schemas.microsoft.com/office/drawing/2014/main" id="{3D21C3F4-5BE9-4455-9584-03174DE5DCF2}"/>
              </a:ext>
            </a:extLst>
          </p:cNvPr>
          <p:cNvPicPr>
            <a:picLocks noChangeAspect="1"/>
          </p:cNvPicPr>
          <p:nvPr/>
        </p:nvPicPr>
        <p:blipFill rotWithShape="1">
          <a:blip r:embed="rId3"/>
          <a:srcRect l="16569" r="12124" b="-1"/>
          <a:stretch/>
        </p:blipFill>
        <p:spPr>
          <a:xfrm>
            <a:off x="0" y="824972"/>
            <a:ext cx="3072809" cy="603302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3"/>
            <a:ext cx="4688333" cy="4032379"/>
          </a:xfrm>
        </p:spPr>
        <p:txBody>
          <a:bodyPr vert="horz" lIns="91440" tIns="45720" rIns="91440" bIns="45720" rtlCol="0">
            <a:normAutofit/>
          </a:bodyPr>
          <a:lstStyle/>
          <a:p>
            <a:pPr marL="0" indent="0" algn="just">
              <a:lnSpc>
                <a:spcPct val="90000"/>
              </a:lnSpc>
              <a:buNone/>
            </a:pPr>
            <a:r>
              <a:rPr lang="en-US" sz="1500"/>
              <a:t>ORS’s Research Quality Improvement Manager, Casey Jackson, MS, CCRP, works closely with faculty to ensure that good clinical practices are understood and followed through guidance and practice on PI-initiated routine QA monitoring. The position focuses on human subjects research education, which is operationalized through </a:t>
            </a:r>
            <a:r>
              <a:rPr lang="en-US" sz="1500">
                <a:hlinkClick r:id="rId4"/>
              </a:rPr>
              <a:t>monthly seminars</a:t>
            </a:r>
            <a:r>
              <a:rPr lang="en-US" sz="1500"/>
              <a:t>, personal consultations with researchers, and classroom presentations. All seminars are video recorded and available for viewing online. The Research Quality Improvement Manager pre-reviews all institutional review board (IRB) submissions and assists faculty and students in clarifying intent and language. She also assists with understanding the reporting requirements of the IRB and reviews corrective action plans, when needed.</a:t>
            </a:r>
          </a:p>
          <a:p>
            <a:pPr marL="0" indent="0" algn="just">
              <a:lnSpc>
                <a:spcPct val="90000"/>
              </a:lnSpc>
              <a:buNone/>
            </a:pPr>
            <a:endParaRPr lang="en-US" sz="1500">
              <a:cs typeface="Calibri"/>
            </a:endParaRPr>
          </a:p>
          <a:p>
            <a:pPr marL="0" indent="0" algn="just">
              <a:lnSpc>
                <a:spcPct val="90000"/>
              </a:lnSpc>
              <a:buNone/>
            </a:pPr>
            <a:r>
              <a:rPr lang="en-US" sz="1500" i="1"/>
              <a:t>For any questions, please contact Casey Jackson, MS, CCRP at </a:t>
            </a:r>
            <a:r>
              <a:rPr lang="en-US" sz="1500" i="1">
                <a:hlinkClick r:id="rId5"/>
              </a:rPr>
              <a:t>casey.jackson@umaryland.edu</a:t>
            </a:r>
            <a:r>
              <a:rPr lang="en-US" sz="1500" i="1"/>
              <a:t>.   </a:t>
            </a:r>
          </a:p>
          <a:p>
            <a:pPr marL="0" indent="0" algn="just">
              <a:lnSpc>
                <a:spcPct val="90000"/>
              </a:lnSpc>
              <a:buNone/>
            </a:pPr>
            <a:endParaRPr lang="en-US" sz="1400" i="1"/>
          </a:p>
          <a:p>
            <a:pPr marL="0" indent="0" algn="just">
              <a:lnSpc>
                <a:spcPct val="90000"/>
              </a:lnSpc>
              <a:buNone/>
            </a:pPr>
            <a:endParaRPr lang="en-US" sz="1400" i="1"/>
          </a:p>
        </p:txBody>
      </p:sp>
    </p:spTree>
    <p:extLst>
      <p:ext uri="{BB962C8B-B14F-4D97-AF65-F5344CB8AC3E}">
        <p14:creationId xmlns:p14="http://schemas.microsoft.com/office/powerpoint/2010/main" val="16042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8D14-FFE9-4714-BC71-87534924193E}"/>
              </a:ext>
            </a:extLst>
          </p:cNvPr>
          <p:cNvSpPr>
            <a:spLocks noGrp="1"/>
          </p:cNvSpPr>
          <p:nvPr>
            <p:ph type="title"/>
          </p:nvPr>
        </p:nvSpPr>
        <p:spPr>
          <a:xfrm>
            <a:off x="0" y="257625"/>
            <a:ext cx="9144000" cy="1007504"/>
          </a:xfrm>
        </p:spPr>
        <p:txBody>
          <a:bodyPr>
            <a:noAutofit/>
          </a:bodyPr>
          <a:lstStyle/>
          <a:p>
            <a:r>
              <a:rPr lang="en-US" sz="4000" b="1"/>
              <a:t>Research Compliance </a:t>
            </a:r>
            <a:br>
              <a:rPr lang="en-US" sz="4000" b="1"/>
            </a:br>
            <a:r>
              <a:rPr lang="en-US" sz="4000" b="1"/>
              <a:t>and Education Resources</a:t>
            </a:r>
          </a:p>
        </p:txBody>
      </p:sp>
      <p:sp>
        <p:nvSpPr>
          <p:cNvPr id="3" name="Content Placeholder 2">
            <a:extLst>
              <a:ext uri="{FF2B5EF4-FFF2-40B4-BE49-F238E27FC236}">
                <a16:creationId xmlns:a16="http://schemas.microsoft.com/office/drawing/2014/main" id="{81622D7E-411B-40D6-A5EB-B04E4E5A0F99}"/>
              </a:ext>
            </a:extLst>
          </p:cNvPr>
          <p:cNvSpPr>
            <a:spLocks noGrp="1"/>
          </p:cNvSpPr>
          <p:nvPr>
            <p:ph idx="1"/>
          </p:nvPr>
        </p:nvSpPr>
        <p:spPr>
          <a:xfrm>
            <a:off x="312516" y="1562986"/>
            <a:ext cx="8530542" cy="5295014"/>
          </a:xfrm>
        </p:spPr>
        <p:txBody>
          <a:bodyPr>
            <a:noAutofit/>
          </a:bodyPr>
          <a:lstStyle/>
          <a:p>
            <a:pPr marL="0" indent="0" algn="just">
              <a:spcBef>
                <a:spcPts val="0"/>
              </a:spcBef>
              <a:buNone/>
            </a:pPr>
            <a:r>
              <a:rPr lang="en-US" sz="1500" b="1" u="sng"/>
              <a:t>CICERO – the Online IRB system Support</a:t>
            </a:r>
          </a:p>
          <a:p>
            <a:pPr marL="0" indent="0" algn="just">
              <a:spcBef>
                <a:spcPts val="0"/>
              </a:spcBef>
              <a:buNone/>
            </a:pPr>
            <a:r>
              <a:rPr lang="en-US" sz="1500">
                <a:solidFill>
                  <a:srgbClr val="313131"/>
                </a:solidFill>
              </a:rPr>
              <a:t>A</a:t>
            </a:r>
            <a:r>
              <a:rPr lang="en-US" sz="1500" b="0" i="0">
                <a:solidFill>
                  <a:srgbClr val="313131"/>
                </a:solidFill>
                <a:effectLst/>
              </a:rPr>
              <a:t>ssistance with </a:t>
            </a:r>
            <a:r>
              <a:rPr lang="en-US" sz="1500" b="0" i="0">
                <a:solidFill>
                  <a:srgbClr val="313131"/>
                </a:solidFill>
                <a:effectLst/>
                <a:hlinkClick r:id="rId3"/>
              </a:rPr>
              <a:t>CICERO</a:t>
            </a:r>
            <a:r>
              <a:rPr lang="en-US" sz="1500" b="0" i="0">
                <a:solidFill>
                  <a:srgbClr val="313131"/>
                </a:solidFill>
                <a:effectLst/>
              </a:rPr>
              <a:t> is available to help researchers navigate and complete the electronic online application for the University of Maryland, Baltimore IRB and prepare the application for continuing review, protocol amendments, and Reportable New Information (RNI).</a:t>
            </a:r>
          </a:p>
          <a:p>
            <a:pPr marL="0" indent="0" algn="just">
              <a:spcBef>
                <a:spcPts val="0"/>
              </a:spcBef>
              <a:buNone/>
            </a:pPr>
            <a:endParaRPr lang="en-US" sz="1500" b="1" u="sng"/>
          </a:p>
          <a:p>
            <a:pPr marL="0" indent="0" algn="just">
              <a:spcBef>
                <a:spcPts val="0"/>
              </a:spcBef>
              <a:buNone/>
            </a:pPr>
            <a:r>
              <a:rPr lang="en-US" sz="1500" b="1" u="sng"/>
              <a:t>Individual Consultations</a:t>
            </a:r>
          </a:p>
          <a:p>
            <a:pPr marL="0" indent="0" algn="just">
              <a:spcBef>
                <a:spcPts val="0"/>
              </a:spcBef>
              <a:buNone/>
            </a:pPr>
            <a:r>
              <a:rPr lang="en-US" sz="1500"/>
              <a:t>The Research Quality Improvement Manager, Casey Jackson, </a:t>
            </a:r>
            <a:r>
              <a:rPr lang="en-US" sz="1500" i="1"/>
              <a:t>MS, CCRP, </a:t>
            </a:r>
            <a:r>
              <a:rPr lang="en-US" sz="1500"/>
              <a:t>offers one-on-one sessions to assist with human subject research regulatory and compliance issues and can be reached at </a:t>
            </a:r>
            <a:r>
              <a:rPr lang="en-US" sz="1500" i="1">
                <a:hlinkClick r:id="rId4"/>
              </a:rPr>
              <a:t>casey.jackson@umaryland.edu</a:t>
            </a:r>
            <a:r>
              <a:rPr lang="en-US" sz="1500"/>
              <a:t>. </a:t>
            </a:r>
          </a:p>
          <a:p>
            <a:pPr marL="0" indent="0" algn="just">
              <a:buNone/>
            </a:pPr>
            <a:endParaRPr lang="en-US" sz="1500"/>
          </a:p>
          <a:p>
            <a:pPr marL="0" indent="0" algn="just">
              <a:spcBef>
                <a:spcPts val="0"/>
              </a:spcBef>
              <a:buNone/>
            </a:pPr>
            <a:r>
              <a:rPr lang="en-US" sz="1500" b="1" u="sng"/>
              <a:t>Monthly Research Seminars</a:t>
            </a:r>
          </a:p>
          <a:p>
            <a:pPr marL="0" indent="0" algn="just">
              <a:spcBef>
                <a:spcPts val="0"/>
              </a:spcBef>
              <a:buNone/>
            </a:pPr>
            <a:r>
              <a:rPr lang="en-US" sz="1500"/>
              <a:t>Seminar topics related to research quality and compliance are held monthly. Certificate of Attendance (COA) is also available for those who attended the </a:t>
            </a:r>
            <a:r>
              <a:rPr lang="en-US" sz="1500" u="sng"/>
              <a:t>entire</a:t>
            </a:r>
            <a:r>
              <a:rPr lang="en-US" sz="1500"/>
              <a:t> seminar. List of previous and upcoming research seminars as well as a link to request a COA can be found on the </a:t>
            </a:r>
            <a:r>
              <a:rPr lang="en-US" sz="1500">
                <a:hlinkClick r:id="rId5"/>
              </a:rPr>
              <a:t>Monthly Research Seminars website</a:t>
            </a:r>
            <a:r>
              <a:rPr lang="en-US" sz="1500"/>
              <a:t>. </a:t>
            </a:r>
          </a:p>
          <a:p>
            <a:pPr marL="0" indent="0" algn="just">
              <a:buNone/>
            </a:pPr>
            <a:endParaRPr lang="en-US" sz="1500" u="sng"/>
          </a:p>
          <a:p>
            <a:pPr marL="0" indent="0" algn="just">
              <a:spcBef>
                <a:spcPts val="0"/>
              </a:spcBef>
              <a:buNone/>
            </a:pPr>
            <a:r>
              <a:rPr lang="en-US" sz="1500" b="1" u="sng"/>
              <a:t>Quality Assurance Reviews</a:t>
            </a:r>
          </a:p>
          <a:p>
            <a:pPr marL="0" indent="0" algn="just">
              <a:spcBef>
                <a:spcPts val="0"/>
              </a:spcBef>
              <a:buNone/>
            </a:pPr>
            <a:r>
              <a:rPr lang="en-US" sz="1500"/>
              <a:t>The Office of Research and Scholarship’s Research Quality Manager conducts the required QA reviews for students, staff, and faculty engaged in all human subject research. </a:t>
            </a:r>
          </a:p>
          <a:p>
            <a:pPr marL="0" indent="0" algn="just">
              <a:buNone/>
            </a:pPr>
            <a:endParaRPr lang="en-US" sz="1500" i="1"/>
          </a:p>
          <a:p>
            <a:pPr marL="0" indent="0" algn="just">
              <a:spcBef>
                <a:spcPts val="0"/>
              </a:spcBef>
              <a:buNone/>
            </a:pPr>
            <a:r>
              <a:rPr lang="en-US" sz="1500" i="1"/>
              <a:t>See the </a:t>
            </a:r>
            <a:r>
              <a:rPr lang="en-US" sz="1500" i="1" u="sng">
                <a:solidFill>
                  <a:srgbClr val="0F1AF5"/>
                </a:solidFill>
                <a:hlinkClick r:id="rId6"/>
              </a:rPr>
              <a:t>Human Subjects Research Compliance and Education</a:t>
            </a:r>
            <a:r>
              <a:rPr lang="en-US" sz="1500" i="1">
                <a:hlinkClick r:id="rId6"/>
              </a:rPr>
              <a:t> webpage</a:t>
            </a:r>
            <a:r>
              <a:rPr lang="en-US" sz="1500" i="1"/>
              <a:t> or contact Casey Jackson, MS, CCRP at </a:t>
            </a:r>
            <a:r>
              <a:rPr lang="en-US" sz="1500" i="1">
                <a:hlinkClick r:id="rId4"/>
              </a:rPr>
              <a:t>casey.jackson@umaryland.edu</a:t>
            </a:r>
            <a:r>
              <a:rPr lang="en-US" sz="1500" i="1"/>
              <a:t>.   </a:t>
            </a:r>
          </a:p>
          <a:p>
            <a:pPr marL="0" indent="0">
              <a:spcBef>
                <a:spcPts val="0"/>
              </a:spcBef>
              <a:buNone/>
            </a:pPr>
            <a:endParaRPr lang="en-US" sz="1500" i="1"/>
          </a:p>
        </p:txBody>
      </p:sp>
    </p:spTree>
    <p:extLst>
      <p:ext uri="{BB962C8B-B14F-4D97-AF65-F5344CB8AC3E}">
        <p14:creationId xmlns:p14="http://schemas.microsoft.com/office/powerpoint/2010/main" val="279341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3006-A1F4-4A44-BE88-462216B148B5}"/>
              </a:ext>
            </a:extLst>
          </p:cNvPr>
          <p:cNvSpPr>
            <a:spLocks noGrp="1"/>
          </p:cNvSpPr>
          <p:nvPr>
            <p:ph type="title"/>
          </p:nvPr>
        </p:nvSpPr>
        <p:spPr>
          <a:xfrm>
            <a:off x="457200" y="217514"/>
            <a:ext cx="8229600" cy="855483"/>
          </a:xfrm>
        </p:spPr>
        <p:txBody>
          <a:bodyPr>
            <a:normAutofit/>
          </a:bodyPr>
          <a:lstStyle/>
          <a:p>
            <a:r>
              <a:rPr lang="en-US" sz="4000" b="1"/>
              <a:t>Pre-Clinical Research Support</a:t>
            </a:r>
          </a:p>
        </p:txBody>
      </p:sp>
      <p:sp>
        <p:nvSpPr>
          <p:cNvPr id="3" name="Content Placeholder 2">
            <a:extLst>
              <a:ext uri="{FF2B5EF4-FFF2-40B4-BE49-F238E27FC236}">
                <a16:creationId xmlns:a16="http://schemas.microsoft.com/office/drawing/2014/main" id="{1793F436-D53F-4D43-9345-053890CA55E1}"/>
              </a:ext>
            </a:extLst>
          </p:cNvPr>
          <p:cNvSpPr>
            <a:spLocks noGrp="1"/>
          </p:cNvSpPr>
          <p:nvPr>
            <p:ph idx="1"/>
          </p:nvPr>
        </p:nvSpPr>
        <p:spPr>
          <a:xfrm>
            <a:off x="457200" y="1072997"/>
            <a:ext cx="8229600" cy="4525847"/>
          </a:xfrm>
        </p:spPr>
        <p:txBody>
          <a:bodyPr>
            <a:normAutofit/>
          </a:bodyPr>
          <a:lstStyle/>
          <a:p>
            <a:pPr marL="0" indent="0" algn="just">
              <a:buNone/>
            </a:pPr>
            <a:r>
              <a:rPr lang="en-US" sz="1500" b="1" u="sng"/>
              <a:t>Research Involving Animal Subjects</a:t>
            </a:r>
          </a:p>
          <a:p>
            <a:pPr marL="0" indent="0" algn="just">
              <a:buNone/>
            </a:pPr>
            <a:r>
              <a:rPr lang="en-US" sz="1500"/>
              <a:t>The Office of Research and Scholarship is committed to supporting research initiatives from students and faculty, as well as aiding with pre-award training and protocols, quality improvement, and general oversight. Information on research involving animal subjects, training requirements, and associated standard operating procedures (SOP) can be found in the </a:t>
            </a:r>
            <a:r>
              <a:rPr lang="en-US" sz="1500" u="sng">
                <a:solidFill>
                  <a:srgbClr val="0F1AF5"/>
                </a:solidFill>
                <a:hlinkClick r:id="rId3"/>
              </a:rPr>
              <a:t>Pre-Clinical Research Compliance and Education</a:t>
            </a:r>
            <a:r>
              <a:rPr lang="en-US" sz="1500">
                <a:hlinkClick r:id="rId3"/>
              </a:rPr>
              <a:t> webpage</a:t>
            </a:r>
            <a:r>
              <a:rPr lang="en-US" sz="1500"/>
              <a:t>.</a:t>
            </a:r>
          </a:p>
          <a:p>
            <a:pPr marL="0" indent="0">
              <a:buNone/>
            </a:pPr>
            <a:r>
              <a:rPr lang="en-US" sz="1500"/>
              <a:t> </a:t>
            </a:r>
          </a:p>
          <a:p>
            <a:pPr marL="0" indent="0">
              <a:buNone/>
            </a:pPr>
            <a:r>
              <a:rPr lang="en-US" sz="1500"/>
              <a:t> </a:t>
            </a:r>
          </a:p>
        </p:txBody>
      </p:sp>
    </p:spTree>
    <p:extLst>
      <p:ext uri="{BB962C8B-B14F-4D97-AF65-F5344CB8AC3E}">
        <p14:creationId xmlns:p14="http://schemas.microsoft.com/office/powerpoint/2010/main" val="393533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AC0137766E945A2A982278E309D09" ma:contentTypeVersion="14" ma:contentTypeDescription="Create a new document." ma:contentTypeScope="" ma:versionID="fbf44dfd26627d0f0ddc715766549312">
  <xsd:schema xmlns:xsd="http://www.w3.org/2001/XMLSchema" xmlns:xs="http://www.w3.org/2001/XMLSchema" xmlns:p="http://schemas.microsoft.com/office/2006/metadata/properties" xmlns:ns3="fb86124c-04f5-4f1c-b6e8-07410bf4e4e1" xmlns:ns4="ee30aeb7-bf28-497a-94ad-e37618d978d7" targetNamespace="http://schemas.microsoft.com/office/2006/metadata/properties" ma:root="true" ma:fieldsID="d5cbbe673c8f2cba18ca64286099f076" ns3:_="" ns4:_="">
    <xsd:import namespace="fb86124c-04f5-4f1c-b6e8-07410bf4e4e1"/>
    <xsd:import namespace="ee30aeb7-bf28-497a-94ad-e37618d978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6124c-04f5-4f1c-b6e8-07410bf4e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30aeb7-bf28-497a-94ad-e37618d978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44D5E0-C791-471F-A374-CFAB0E06D4AD}">
  <ds:schemaRefs>
    <ds:schemaRef ds:uri="ee30aeb7-bf28-497a-94ad-e37618d978d7"/>
    <ds:schemaRef ds:uri="fb86124c-04f5-4f1c-b6e8-07410bf4e4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A85885-0FBF-4093-8B82-EC5F3CE3034C}">
  <ds:schemaRefs>
    <ds:schemaRef ds:uri="http://schemas.microsoft.com/sharepoint/v3/contenttype/forms"/>
  </ds:schemaRefs>
</ds:datastoreItem>
</file>

<file path=customXml/itemProps3.xml><?xml version="1.0" encoding="utf-8"?>
<ds:datastoreItem xmlns:ds="http://schemas.openxmlformats.org/officeDocument/2006/customXml" ds:itemID="{840578AE-6938-4717-80C5-6E93EED69B7D}">
  <ds:schemaRefs>
    <ds:schemaRef ds:uri="http://purl.org/dc/terms/"/>
    <ds:schemaRef ds:uri="ee30aeb7-bf28-497a-94ad-e37618d978d7"/>
    <ds:schemaRef ds:uri="fb86124c-04f5-4f1c-b6e8-07410bf4e4e1"/>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4180</Words>
  <Application>Microsoft Office PowerPoint</Application>
  <PresentationFormat>On-screen Show (4:3)</PresentationFormat>
  <Paragraphs>426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Office of Research and Scholarship (ORS) Faculty Orientation </vt:lpstr>
      <vt:lpstr>Table of Contents</vt:lpstr>
      <vt:lpstr>The Office of Research &amp; Scholarship</vt:lpstr>
      <vt:lpstr>UMSON Organized Research Centers (ORC)</vt:lpstr>
      <vt:lpstr>UMSON Organized Research Centers (ORC) (Cont.’d)</vt:lpstr>
      <vt:lpstr> UMSON Organized Research Centers (ORC) (Cont.’d) </vt:lpstr>
      <vt:lpstr>Research Quality Improvement</vt:lpstr>
      <vt:lpstr>Research Compliance  and Education Resources</vt:lpstr>
      <vt:lpstr>Pre-Clinical Research Support</vt:lpstr>
      <vt:lpstr>ORS Researcher Toolkit</vt:lpstr>
      <vt:lpstr>Grants</vt:lpstr>
      <vt:lpstr>Writing Support</vt:lpstr>
      <vt:lpstr>Pre-Award Process</vt:lpstr>
      <vt:lpstr>Post-Award Resources</vt:lpstr>
      <vt:lpstr>Post-Award Resources (Cont’d)</vt:lpstr>
      <vt:lpstr>Post-Award Resources (Cont’d)</vt:lpstr>
      <vt:lpstr>Post-Award Resources (Cont’d)</vt:lpstr>
      <vt:lpstr>Statistical Support</vt:lpstr>
      <vt:lpstr>Institute for Clinical and Translational Research (ICTR) Resources</vt:lpstr>
      <vt:lpstr>UMSON Intranet</vt:lpstr>
      <vt:lpstr>UMSON Research Information on the UMSON Intranet</vt:lpstr>
      <vt:lpstr>Important UMSON Research Policies and Procedures</vt:lpstr>
      <vt:lpstr>Research and Development</vt:lpstr>
      <vt:lpstr>Sponsored Programs Administration (SPA): Departing PI Award Disposition</vt:lpstr>
      <vt:lpstr>ORS Contact Information</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Stewart, Jadyn</cp:lastModifiedBy>
  <cp:revision>2</cp:revision>
  <cp:lastPrinted>2022-03-01T16:28:15Z</cp:lastPrinted>
  <dcterms:created xsi:type="dcterms:W3CDTF">2011-06-24T14:29:15Z</dcterms:created>
  <dcterms:modified xsi:type="dcterms:W3CDTF">2022-04-08T17:18:57Z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0x010100824AC0137766E945A2A982278E309D09</vt:lpwstr>
  </property>
</Properties>
</file>