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4" r:id="rId9"/>
    <p:sldId id="265" r:id="rId10"/>
    <p:sldId id="263" r:id="rId11"/>
    <p:sldId id="267" r:id="rId12"/>
    <p:sldId id="273" r:id="rId13"/>
    <p:sldId id="271" r:id="rId14"/>
    <p:sldId id="276" r:id="rId15"/>
    <p:sldId id="268" r:id="rId16"/>
    <p:sldId id="266" r:id="rId17"/>
    <p:sldId id="290" r:id="rId18"/>
    <p:sldId id="269" r:id="rId19"/>
    <p:sldId id="278" r:id="rId20"/>
    <p:sldId id="272" r:id="rId21"/>
    <p:sldId id="291" r:id="rId22"/>
    <p:sldId id="292" r:id="rId23"/>
    <p:sldId id="293" r:id="rId24"/>
    <p:sldId id="294" r:id="rId25"/>
    <p:sldId id="295" r:id="rId26"/>
    <p:sldId id="280" r:id="rId27"/>
    <p:sldId id="281" r:id="rId28"/>
    <p:sldId id="284" r:id="rId29"/>
    <p:sldId id="285" r:id="rId30"/>
    <p:sldId id="287" r:id="rId31"/>
    <p:sldId id="288" r:id="rId32"/>
    <p:sldId id="279" r:id="rId33"/>
    <p:sldId id="297" r:id="rId34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33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Perecentages of Nurses By Racial/Ethnic Background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9.7988394832998815E-2"/>
                  <c:y val="-9.401902887139107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Eur</a:t>
                    </a:r>
                    <a:r>
                      <a:rPr lang="en-US" dirty="0" smtClean="0"/>
                      <a:t> Am = 83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A1-435C-86F6-BE0A84000188}"/>
                </c:ext>
              </c:extLst>
            </c:dLbl>
            <c:dLbl>
              <c:idx val="1"/>
              <c:layout>
                <c:manualLayout>
                  <c:x val="1.2333449127682569E-2"/>
                  <c:y val="5.907130358705162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Af</a:t>
                    </a:r>
                    <a:r>
                      <a:rPr lang="en-US" dirty="0" smtClean="0"/>
                      <a:t> Am = 6%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A1-435C-86F6-BE0A84000188}"/>
                </c:ext>
              </c:extLst>
            </c:dLbl>
            <c:dLbl>
              <c:idx val="2"/>
              <c:layout>
                <c:manualLayout>
                  <c:x val="-3.6170938191549588E-2"/>
                  <c:y val="2.42274715660542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Asian - 6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A1-435C-86F6-BE0A84000188}"/>
                </c:ext>
              </c:extLst>
            </c:dLbl>
            <c:dLbl>
              <c:idx val="3"/>
              <c:layout>
                <c:manualLayout>
                  <c:x val="1.418978033151289E-3"/>
                  <c:y val="2.28748906386701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Latina = 3%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A1-435C-86F6-BE0A84000188}"/>
                </c:ext>
              </c:extLst>
            </c:dLbl>
            <c:dLbl>
              <c:idx val="4"/>
              <c:layout>
                <c:manualLayout>
                  <c:x val="0.12340358190520309"/>
                  <c:y val="3.77005686789151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Other = 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A1-435C-86F6-BE0A840001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Euro Am </c:v>
                </c:pt>
                <c:pt idx="1">
                  <c:v>Af Am </c:v>
                </c:pt>
                <c:pt idx="2">
                  <c:v>Asia </c:v>
                </c:pt>
                <c:pt idx="3">
                  <c:v>Latino</c:v>
                </c:pt>
                <c:pt idx="4">
                  <c:v>Other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0.83</c:v>
                </c:pt>
                <c:pt idx="1">
                  <c:v>0.06</c:v>
                </c:pt>
                <c:pt idx="2">
                  <c:v>0.06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3A1-435C-86F6-BE0A84000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43317379445216"/>
          <c:y val="3.3333333333333333E-2"/>
          <c:w val="0.83235525706345526"/>
          <c:h val="0.776720909886264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Female </c:v>
                </c:pt>
                <c:pt idx="3">
                  <c:v>Male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0.50800000000000001</c:v>
                </c:pt>
                <c:pt idx="3" formatCode="0%">
                  <c:v>0.49199999999999999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E-4FB8-BF42-F0EF13AC96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RN 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7030A0"/>
                        </a:solidFill>
                      </a:rPr>
                      <a:t>86%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AE-4FB8-BF42-F0EF13AC96E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7030A0"/>
                        </a:solidFill>
                      </a:rPr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AE-4FB8-BF42-F0EF13AC96E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Female </c:v>
                </c:pt>
                <c:pt idx="3">
                  <c:v>Male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0%">
                  <c:v>0.85599999999999998</c:v>
                </c:pt>
                <c:pt idx="3" formatCode="0%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AE-4FB8-BF42-F0EF13AC96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Female </c:v>
                </c:pt>
                <c:pt idx="3">
                  <c:v>Male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8CAE-4FB8-BF42-F0EF13AC96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4688640"/>
        <c:axId val="164690560"/>
      </c:barChart>
      <c:catAx>
        <c:axId val="1646886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64690560"/>
        <c:crosses val="autoZero"/>
        <c:auto val="1"/>
        <c:lblAlgn val="ctr"/>
        <c:lblOffset val="100"/>
        <c:noMultiLvlLbl val="0"/>
      </c:catAx>
      <c:valAx>
        <c:axId val="1646905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164688640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Chief AdminProfessor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Whites (n=10,730)</c:v>
                </c:pt>
                <c:pt idx="1">
                  <c:v>Af Am (n=1,099)</c:v>
                </c:pt>
                <c:pt idx="2">
                  <c:v>Hispanic (n=486)</c:v>
                </c:pt>
                <c:pt idx="3">
                  <c:v>Asian (n=348)</c:v>
                </c:pt>
                <c:pt idx="4">
                  <c:v>Native Am (n=56)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</c:v>
                </c:pt>
                <c:pt idx="1">
                  <c:v>0.02</c:v>
                </c:pt>
                <c:pt idx="2">
                  <c:v>0.03</c:v>
                </c:pt>
                <c:pt idx="3">
                  <c:v>0.02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A-467C-B1A5-CB4E0461EE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Professor 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Whites (n=10,730)</c:v>
                </c:pt>
                <c:pt idx="1">
                  <c:v>Af Am (n=1,099)</c:v>
                </c:pt>
                <c:pt idx="2">
                  <c:v>Hispanic (n=486)</c:v>
                </c:pt>
                <c:pt idx="3">
                  <c:v>Asian (n=348)</c:v>
                </c:pt>
                <c:pt idx="4">
                  <c:v>Native Am (n=56)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0.13</c:v>
                </c:pt>
                <c:pt idx="1">
                  <c:v>0.13</c:v>
                </c:pt>
                <c:pt idx="2">
                  <c:v>0.08</c:v>
                </c:pt>
                <c:pt idx="3">
                  <c:v>0.13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7A-467C-B1A5-CB4E0461EE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Assoc Prof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Whites (n=10,730)</c:v>
                </c:pt>
                <c:pt idx="1">
                  <c:v>Af Am (n=1,099)</c:v>
                </c:pt>
                <c:pt idx="2">
                  <c:v>Hispanic (n=486)</c:v>
                </c:pt>
                <c:pt idx="3">
                  <c:v>Asian (n=348)</c:v>
                </c:pt>
                <c:pt idx="4">
                  <c:v>Native Am (n=56)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0.15</c:v>
                </c:pt>
                <c:pt idx="1">
                  <c:v>0.14000000000000001</c:v>
                </c:pt>
                <c:pt idx="2">
                  <c:v>0.1</c:v>
                </c:pt>
                <c:pt idx="3">
                  <c:v>0.14000000000000001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7A-467C-B1A5-CB4E0461EE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Ast  Prof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Whites (n=10,730)</c:v>
                </c:pt>
                <c:pt idx="1">
                  <c:v>Af Am (n=1,099)</c:v>
                </c:pt>
                <c:pt idx="2">
                  <c:v>Hispanic (n=486)</c:v>
                </c:pt>
                <c:pt idx="3">
                  <c:v>Asian (n=348)</c:v>
                </c:pt>
                <c:pt idx="4">
                  <c:v>Native Am (n=56)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0.39</c:v>
                </c:pt>
                <c:pt idx="2">
                  <c:v>0.33</c:v>
                </c:pt>
                <c:pt idx="3">
                  <c:v>0.39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7A-467C-B1A5-CB4E0461EE4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Instructor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Whites (n=10,730)</c:v>
                </c:pt>
                <c:pt idx="1">
                  <c:v>Af Am (n=1,099)</c:v>
                </c:pt>
                <c:pt idx="2">
                  <c:v>Hispanic (n=486)</c:v>
                </c:pt>
                <c:pt idx="3">
                  <c:v>Asian (n=348)</c:v>
                </c:pt>
                <c:pt idx="4">
                  <c:v>Native Am (n=56)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0.33</c:v>
                </c:pt>
                <c:pt idx="1">
                  <c:v>0.28000000000000003</c:v>
                </c:pt>
                <c:pt idx="2">
                  <c:v>0.39</c:v>
                </c:pt>
                <c:pt idx="3">
                  <c:v>0.28000000000000003</c:v>
                </c:pt>
                <c:pt idx="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7A-467C-B1A5-CB4E0461E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43712"/>
        <c:axId val="47045632"/>
      </c:barChart>
      <c:catAx>
        <c:axId val="4704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045632"/>
        <c:crosses val="autoZero"/>
        <c:auto val="1"/>
        <c:lblAlgn val="ctr"/>
        <c:lblOffset val="100"/>
        <c:noMultiLvlLbl val="0"/>
      </c:catAx>
      <c:valAx>
        <c:axId val="47045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043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951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4227F-C172-4BC1-A1A5-4C54977EF97B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7951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F7DF-BFC4-4E86-B64E-D84B447E0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9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59008F1-D7D9-4881-BC0D-E80FABD3E481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6"/>
            <a:ext cx="7426960" cy="314325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34538"/>
            <a:ext cx="4022936" cy="3492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062CC6A-51CB-4381-BD66-CD76F6C17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4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CC6A-51CB-4381-BD66-CD76F6C17E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4/12/2019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4/12/2019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4/12/2019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8D422-D248-4739-8A8B-5B9458F7D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45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DCB18-080F-459E-AFDA-5E2D4DF03F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02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4/12/2019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4/12/2019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4/12/2019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4/12/2019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4/12/2019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4/12/2019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4/12/2019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4/12/2019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4/12/2019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00400"/>
            <a:ext cx="7467600" cy="2590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Phyllis W. Sharps, PhD, RN, FAAN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Elsie M Lawler Endowed Chair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Professor and Associate Dean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Community Programs and Initiatives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Johns Hopkins School of Nursing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05930"/>
            <a:ext cx="86868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Nursing’s Journey to Excellence: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A Community of Practice That Is Diverse And Inclusive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6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</a:rPr>
              <a:t>Despite Changing Demographics in US population</a:t>
            </a:r>
            <a:endParaRPr lang="en-US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True demographic representation remains an elusive goal for nursing 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4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</a:rPr>
              <a:t>Demographics </a:t>
            </a:r>
            <a:endParaRPr lang="en-US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USA Population and Nurses 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1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Population and Nurse Diversity</a:t>
            </a:r>
          </a:p>
        </p:txBody>
      </p:sp>
      <p:graphicFrame>
        <p:nvGraphicFramePr>
          <p:cNvPr id="1433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923740"/>
              </p:ext>
            </p:extLst>
          </p:nvPr>
        </p:nvGraphicFramePr>
        <p:xfrm>
          <a:off x="1219200" y="1676400"/>
          <a:ext cx="6507163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hart" r:id="rId3" imgW="5676987" imgH="3817702" progId="MSGraph.Chart.8">
                  <p:embed followColorScheme="full"/>
                </p:oleObj>
              </mc:Choice>
              <mc:Fallback>
                <p:oleObj name="Chart" r:id="rId3" imgW="5676987" imgH="381770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76400"/>
                        <a:ext cx="6507163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7467600" cy="4572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Source: US Census Data, 2014; NCSBN </a:t>
            </a:r>
            <a:r>
              <a:rPr lang="en-US" b="1" dirty="0"/>
              <a:t>and Forum of State Nursing Workforce Centers 2013 study </a:t>
            </a:r>
          </a:p>
        </p:txBody>
      </p:sp>
    </p:spTree>
    <p:extLst>
      <p:ext uri="{BB962C8B-B14F-4D97-AF65-F5344CB8AC3E}">
        <p14:creationId xmlns:p14="http://schemas.microsoft.com/office/powerpoint/2010/main" val="6305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Percentages of Nurses By Racial/Ethnic Background 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19314253"/>
              </p:ext>
            </p:extLst>
          </p:nvPr>
        </p:nvGraphicFramePr>
        <p:xfrm>
          <a:off x="457200" y="1447800"/>
          <a:ext cx="8458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6477000" cy="533400"/>
          </a:xfrm>
        </p:spPr>
        <p:txBody>
          <a:bodyPr/>
          <a:lstStyle/>
          <a:p>
            <a:r>
              <a:rPr lang="en-US" sz="1200" b="1" dirty="0"/>
              <a:t>Source: US Census Data, 2014; NCSBN and Forum of State Nursing Workforce Centers 2013 study </a:t>
            </a:r>
          </a:p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Percentage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of Nurses By 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ender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</a:rPr>
              <a:t>(Pre-Licensure Grads, 2017) </a:t>
            </a:r>
            <a:endParaRPr lang="en-US" sz="1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6631837"/>
              </p:ext>
            </p:extLst>
          </p:nvPr>
        </p:nvGraphicFramePr>
        <p:xfrm>
          <a:off x="990600" y="16002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6096000" cy="457200"/>
          </a:xfrm>
        </p:spPr>
        <p:txBody>
          <a:bodyPr/>
          <a:lstStyle/>
          <a:p>
            <a:r>
              <a:rPr kumimoji="0" lang="en-US" sz="1100" b="1" dirty="0" smtClean="0">
                <a:solidFill>
                  <a:schemeClr val="tx2"/>
                </a:solidFill>
              </a:rPr>
              <a:t>Source: </a:t>
            </a:r>
            <a:r>
              <a:rPr lang="en-US" sz="1100" b="1" dirty="0"/>
              <a:t>US Census Data, </a:t>
            </a:r>
            <a:r>
              <a:rPr lang="en-US" sz="1100" b="1" dirty="0" smtClean="0"/>
              <a:t>2016;  Campaign for Nursing, Updated February, 2009 form AACN data. </a:t>
            </a:r>
            <a:endParaRPr kumimoji="0" lang="en-US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9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Racial and Ethnic Breakdown of APRNs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40766208"/>
              </p:ext>
            </p:extLst>
          </p:nvPr>
        </p:nvGraphicFramePr>
        <p:xfrm>
          <a:off x="838200" y="1752597"/>
          <a:ext cx="7772400" cy="4297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Race/Ethnic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NP</a:t>
                      </a:r>
                      <a:r>
                        <a:rPr lang="en-US" baseline="0" dirty="0" smtClean="0"/>
                        <a:t> &amp;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White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73.3%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85.7%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87%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Latinx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17.3%*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3.4%**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2.8%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Black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12.6%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6.6%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Asian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5.2%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5.8%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3.3%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Multi-Ethnic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3.1%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Native Am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0.8%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0.3%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4.8%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--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1%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267200" cy="457200"/>
          </a:xfrm>
        </p:spPr>
        <p:txBody>
          <a:bodyPr/>
          <a:lstStyle/>
          <a:p>
            <a:pPr eaLnBrk="1" latinLnBrk="0" hangingPunct="1"/>
            <a:r>
              <a:rPr kumimoji="0" lang="en-US" b="1" dirty="0" smtClean="0">
                <a:solidFill>
                  <a:schemeClr val="tx2"/>
                </a:solidFill>
              </a:rPr>
              <a:t>Sources: 2016 Census Data, APRNs, data, US BLS,2017 </a:t>
            </a:r>
            <a:endParaRPr kumimoji="0"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62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lvl="0" algn="ctr"/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</a:b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</a:br>
            <a: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altLang="en-US" sz="3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</a:b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</a:b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Racial and Ethnic Breakdown of APRN Faculty Roles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en-US" altLang="en-US" sz="28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>
              <a:solidFill>
                <a:srgbClr val="5A5A5A"/>
              </a:solidFill>
              <a:latin typeface="Roboto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14377"/>
              </p:ext>
            </p:extLst>
          </p:nvPr>
        </p:nvGraphicFramePr>
        <p:xfrm>
          <a:off x="990600" y="1523999"/>
          <a:ext cx="7162800" cy="4601778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402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  <a:latin typeface="Roboto"/>
                        </a:rPr>
                        <a:t>Race and Ethnicity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Roboto"/>
                        </a:rPr>
                        <a:t>Full-Time NEs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Roboto"/>
                        </a:rPr>
                        <a:t>Chief Administrators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  <a:latin typeface="Roboto"/>
                        </a:rPr>
                        <a:t>Professors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White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81.9%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88.3%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84.5%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Latinx</a:t>
                      </a:r>
                      <a:endParaRPr lang="en-US" b="1" dirty="0">
                        <a:solidFill>
                          <a:srgbClr val="5A5A5A"/>
                        </a:solidFill>
                        <a:effectLst/>
                        <a:latin typeface="+mn-lt"/>
                      </a:endParaRP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3.7%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3.0%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2.4%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Black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8.4%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4.5%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8.7%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Asian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1.4%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Two or More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1.0%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Native American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1.3%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Other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2.3%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5A5A5A"/>
                          </a:solidFill>
                          <a:effectLst/>
                          <a:latin typeface="+mn-lt"/>
                        </a:rPr>
                        <a:t>1.4%</a:t>
                      </a:r>
                    </a:p>
                  </a:txBody>
                  <a:tcPr marL="38100" marR="38100" marT="38100" marB="38100" anchor="ctr">
                    <a:lnL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533400" y="2336273"/>
            <a:ext cx="18473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4343400" cy="457200"/>
          </a:xfrm>
        </p:spPr>
        <p:txBody>
          <a:bodyPr/>
          <a:lstStyle/>
          <a:p>
            <a:pPr eaLnBrk="1" latinLnBrk="0" hangingPunct="1"/>
            <a:r>
              <a:rPr kumimoji="0" lang="en-US" sz="1600" b="1" dirty="0" smtClean="0">
                <a:solidFill>
                  <a:schemeClr val="tx2"/>
                </a:solidFill>
              </a:rPr>
              <a:t>Source: US BLS, 2017</a:t>
            </a:r>
            <a:endParaRPr kumimoji="0"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4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Nurse Leaders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78866706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943600"/>
            <a:ext cx="3962400" cy="685800"/>
          </a:xfrm>
        </p:spPr>
        <p:txBody>
          <a:bodyPr/>
          <a:lstStyle/>
          <a:p>
            <a:pPr eaLnBrk="1" latinLnBrk="0" hangingPunct="1"/>
            <a:r>
              <a:rPr lang="en-US" b="1" dirty="0" smtClean="0"/>
              <a:t>Source: NLN Faculty Census Survey 2015 </a:t>
            </a:r>
            <a:endParaRPr kumimoji="0"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15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Why Diversity Matters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The Case for a More Diverse Workforce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46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Why Diversity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r>
              <a:rPr lang="en-US" b="1" dirty="0"/>
              <a:t>To better meet </a:t>
            </a:r>
            <a:r>
              <a:rPr lang="en-US" b="1" dirty="0">
                <a:solidFill>
                  <a:srgbClr val="7030A0"/>
                </a:solidFill>
              </a:rPr>
              <a:t>America's health needs </a:t>
            </a:r>
            <a:r>
              <a:rPr lang="en-US" b="1" dirty="0"/>
              <a:t>and contribute to a </a:t>
            </a:r>
            <a:r>
              <a:rPr lang="en-US" b="1" dirty="0">
                <a:solidFill>
                  <a:srgbClr val="7030A0"/>
                </a:solidFill>
              </a:rPr>
              <a:t>Culture of Health</a:t>
            </a:r>
            <a:r>
              <a:rPr lang="en-US" b="1" dirty="0"/>
              <a:t>, the nursing workforce needs to reflect the great multitude of ethnicities, races, and cultures within the country's communities.</a:t>
            </a:r>
            <a:endParaRPr lang="en-US" b="1" dirty="0" smtClean="0"/>
          </a:p>
          <a:p>
            <a:r>
              <a:rPr lang="en-US" b="1" dirty="0" smtClean="0"/>
              <a:t>With </a:t>
            </a:r>
            <a:r>
              <a:rPr lang="en-US" b="1" dirty="0"/>
              <a:t>a more diverse pool of APRNs and other advanced practice </a:t>
            </a:r>
            <a:r>
              <a:rPr lang="en-US" b="1" dirty="0" smtClean="0"/>
              <a:t>providers, faculty, researchers and administrators: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/>
              <a:t>underserved populations can receive expanded </a:t>
            </a:r>
            <a:r>
              <a:rPr lang="en-US" b="1" dirty="0" smtClean="0"/>
              <a:t>services</a:t>
            </a:r>
          </a:p>
          <a:p>
            <a:pPr lvl="1"/>
            <a:r>
              <a:rPr lang="en-US" b="1" dirty="0" smtClean="0"/>
              <a:t>more </a:t>
            </a:r>
            <a:r>
              <a:rPr lang="en-US" b="1" dirty="0"/>
              <a:t>research can be conducted on neglected </a:t>
            </a:r>
            <a:r>
              <a:rPr lang="en-US" b="1" dirty="0" smtClean="0"/>
              <a:t>populations managers </a:t>
            </a:r>
          </a:p>
          <a:p>
            <a:pPr lvl="1"/>
            <a:r>
              <a:rPr lang="en-US" b="1" dirty="0" smtClean="0"/>
              <a:t>policymakers </a:t>
            </a:r>
            <a:r>
              <a:rPr lang="en-US" b="1" dirty="0"/>
              <a:t>can better represent the voices and needs of vulnerable communities.</a:t>
            </a:r>
          </a:p>
        </p:txBody>
      </p:sp>
    </p:spTree>
    <p:extLst>
      <p:ext uri="{BB962C8B-B14F-4D97-AF65-F5344CB8AC3E}">
        <p14:creationId xmlns:p14="http://schemas.microsoft.com/office/powerpoint/2010/main" val="120326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Presentation Objectives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30580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Compare and contrast recent demographic changes in the United States population and the nursing workforce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Discuss the case for a diverse and inclusive nursing workforce 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Describe the characteristics of a diverse and inclusive nursing workforce and its association with excellence in nursing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20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dirty="0" smtClean="0">
                <a:solidFill>
                  <a:schemeClr val="accent5">
                    <a:lumMod val="75000"/>
                  </a:schemeClr>
                </a:solidFill>
              </a:rPr>
              <a:t>The Way Forward</a:t>
            </a:r>
            <a:endParaRPr lang="en-US" sz="6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Nursing Can Lead the Way - in</a:t>
            </a:r>
          </a:p>
          <a:p>
            <a:pPr algn="ctr"/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 Diversity – Equity – Inclusion 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4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Nursing Can Lead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Nursing has the Social Capital to Lead</a:t>
            </a:r>
          </a:p>
          <a:p>
            <a:pPr lvl="1"/>
            <a:r>
              <a:rPr lang="en-US" b="1" dirty="0" smtClean="0"/>
              <a:t>Consistently viewed as the most trusted-honest – ethical profession</a:t>
            </a:r>
          </a:p>
          <a:p>
            <a:pPr lvl="1"/>
            <a:r>
              <a:rPr lang="en-US" b="1" dirty="0" smtClean="0"/>
              <a:t>Nursing’s Code of Ethics – charges us to advocate for Social promoting diversity-equity - inclusion</a:t>
            </a:r>
            <a:endParaRPr lang="en-US" b="1" dirty="0"/>
          </a:p>
          <a:p>
            <a:pPr lvl="1"/>
            <a:r>
              <a:rPr lang="en-US" b="1" dirty="0" smtClean="0"/>
              <a:t>Nursing's curriculum emphasizes and integrates concepts of diversity-equity- inclusion – cultural competency – dignity and respect for all people</a:t>
            </a:r>
          </a:p>
          <a:p>
            <a:pPr lvl="1"/>
            <a:r>
              <a:rPr lang="en-US" b="1" dirty="0" smtClean="0"/>
              <a:t>Nursing can be a profession that is </a:t>
            </a:r>
            <a:r>
              <a:rPr lang="en-US" b="1" dirty="0" smtClean="0">
                <a:solidFill>
                  <a:srgbClr val="7030A0"/>
                </a:solidFill>
              </a:rPr>
              <a:t>diverse- promotes equity - inclusion for all members in all roles and settings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61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445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Social Justice in Nursing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534400" cy="5105400"/>
          </a:xfrm>
        </p:spPr>
        <p:txBody>
          <a:bodyPr>
            <a:normAutofit fontScale="55000" lnSpcReduction="20000"/>
          </a:bodyPr>
          <a:lstStyle/>
          <a:p>
            <a:r>
              <a:rPr lang="en-US" sz="3200" b="1" dirty="0" smtClean="0"/>
              <a:t>Social Justice has always been a core value of nursing 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Social Justice is also reflected in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ANA Code of Ethics </a:t>
            </a:r>
            <a:r>
              <a:rPr lang="en-US" sz="3200" b="1" dirty="0" smtClean="0"/>
              <a:t>(9 Provisions) 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Provision 1:  </a:t>
            </a:r>
            <a:r>
              <a:rPr lang="en-US" sz="3200" b="1" dirty="0" smtClean="0"/>
              <a:t>The </a:t>
            </a:r>
            <a:r>
              <a:rPr lang="en-US" sz="3200" b="1" dirty="0"/>
              <a:t>nurse practices with compassion and respect for the inherent </a:t>
            </a:r>
            <a:r>
              <a:rPr lang="en-US" sz="3200" b="1" dirty="0">
                <a:solidFill>
                  <a:srgbClr val="7030A0"/>
                </a:solidFill>
              </a:rPr>
              <a:t>dignity, </a:t>
            </a:r>
            <a:r>
              <a:rPr lang="en-US" sz="3600" b="1" dirty="0">
                <a:solidFill>
                  <a:srgbClr val="7030A0"/>
                </a:solidFill>
              </a:rPr>
              <a:t>worth, and unique attributes of every person. </a:t>
            </a:r>
            <a:endParaRPr lang="en-US" sz="3600" b="1" dirty="0" smtClean="0">
              <a:solidFill>
                <a:srgbClr val="7030A0"/>
              </a:solidFill>
            </a:endParaRPr>
          </a:p>
          <a:p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Provision 3</a:t>
            </a:r>
            <a:r>
              <a:rPr lang="en-US" sz="3200" b="1" dirty="0" smtClean="0">
                <a:solidFill>
                  <a:srgbClr val="C00000"/>
                </a:solidFill>
              </a:rPr>
              <a:t>:   </a:t>
            </a:r>
            <a:r>
              <a:rPr lang="en-US" sz="3200" b="1" dirty="0" smtClean="0"/>
              <a:t>The </a:t>
            </a:r>
            <a:r>
              <a:rPr lang="en-US" sz="3200" b="1" dirty="0"/>
              <a:t>nurse promotes, advocates for, and protects </a:t>
            </a:r>
            <a:r>
              <a:rPr lang="en-US" sz="3200" b="1" dirty="0" smtClean="0"/>
              <a:t>the </a:t>
            </a:r>
            <a:r>
              <a:rPr lang="en-US" sz="3200" b="1" dirty="0"/>
              <a:t>rights, health, and safety of the patient</a:t>
            </a:r>
            <a:r>
              <a:rPr lang="en-US" sz="3200" b="1" dirty="0" smtClean="0"/>
              <a:t>.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Provision 8:</a:t>
            </a:r>
            <a:r>
              <a:rPr lang="en-US" sz="3200" b="1" dirty="0" smtClean="0"/>
              <a:t>    The </a:t>
            </a:r>
            <a:r>
              <a:rPr lang="en-US" sz="3200" b="1" dirty="0"/>
              <a:t>nurse collaborates with other health professionals and the public to protect human rights, promote health diplomacy, and reduce health </a:t>
            </a:r>
            <a:r>
              <a:rPr lang="en-US" sz="3200" b="1" dirty="0" smtClean="0"/>
              <a:t>disparities</a:t>
            </a:r>
          </a:p>
          <a:p>
            <a:endParaRPr lang="en-US" sz="3200" b="1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Provision 9:  </a:t>
            </a:r>
            <a:r>
              <a:rPr lang="en-US" sz="3200" b="1" dirty="0" smtClean="0"/>
              <a:t>  The </a:t>
            </a:r>
            <a:r>
              <a:rPr lang="en-US" sz="3200" b="1" dirty="0"/>
              <a:t>profession of nursing, collectively through its professional organizations, must articulate nursing values, maintain the integrity of the profession, and </a:t>
            </a:r>
            <a:r>
              <a:rPr lang="en-US" sz="3200" b="1" dirty="0">
                <a:solidFill>
                  <a:srgbClr val="7030A0"/>
                </a:solidFill>
              </a:rPr>
              <a:t>integrate principle of social justice into nursing and health policy. </a:t>
            </a: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8634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324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12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Expand Definitions of Diversity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 smtClean="0"/>
              <a:t>Understanding, accepting, and valuing differences between nurses of different races, ethnicities, genders, ages, religions, disabilities and sexual orientations, as well as differences in personalities, skills sets, experiences and knowledge bases </a:t>
            </a:r>
          </a:p>
          <a:p>
            <a:pPr marL="0" indent="0">
              <a:buNone/>
            </a:pPr>
            <a:endParaRPr lang="en-US" sz="3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792482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2019 Best Strategies for Increasing Diversity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495800" cy="4724400"/>
          </a:xfr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Adopt </a:t>
            </a:r>
            <a:r>
              <a:rPr lang="en-US" b="1" dirty="0"/>
              <a:t>expanded definition of 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Use technology (AI) to avoid unconscious </a:t>
            </a:r>
            <a:r>
              <a:rPr lang="en-US" b="1" dirty="0" smtClean="0"/>
              <a:t>bias </a:t>
            </a:r>
            <a:r>
              <a:rPr lang="en-US" b="1" dirty="0"/>
              <a:t>(sort by other criteria, metrics regarding the pool of candidates, students)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Student and faculty candidates with </a:t>
            </a:r>
            <a:r>
              <a:rPr lang="en-US" b="1" dirty="0" smtClean="0"/>
              <a:t>non-traditional backgrounds</a:t>
            </a:r>
            <a:r>
              <a:rPr lang="en-US" b="1" dirty="0"/>
              <a:t>, credentials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Test Diversity Initiatives with Data – do strategies result in changes, meeting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Interview process – standardize and training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Personal Incentives and Accountability of diversity-equity and inclusion outcomes 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19400"/>
            <a:ext cx="3124200" cy="20193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488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Promote Minority Nurse Leadership Development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772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Encourage and support leadership training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Reduce social isolation – focus on assisting with building professional support systems 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(minority nurse professional associations, buddy systems 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Increase use of mentors for new minority graduates and novice nurses 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(committed to goals of promoting, leadership, mentee may progress beyond the mentor!!</a:t>
            </a:r>
            <a:r>
              <a:rPr lang="en-US" altLang="en-US" sz="1600" dirty="0" smtClean="0">
                <a:solidFill>
                  <a:srgbClr val="7030A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/>
              <a:t>Develop work environment that documents, supports, evaluates recruitment, retention and advancement of minority nurses </a:t>
            </a:r>
            <a:r>
              <a:rPr lang="en-US" altLang="en-US" sz="1600" b="1" dirty="0" smtClean="0">
                <a:solidFill>
                  <a:srgbClr val="7030A0"/>
                </a:solidFill>
              </a:rPr>
              <a:t>(metrics and accountability matter) </a:t>
            </a:r>
          </a:p>
        </p:txBody>
      </p:sp>
    </p:spTree>
    <p:extLst>
      <p:ext uri="{BB962C8B-B14F-4D97-AF65-F5344CB8AC3E}">
        <p14:creationId xmlns:p14="http://schemas.microsoft.com/office/powerpoint/2010/main" val="38142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4676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Strategies for Nursing Education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5029200" cy="4724400"/>
          </a:xfr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/>
              <a:t>Create a culture that values and recognizes need for diverse faculty and student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/>
              <a:t>Create a culture that is committed to optimal outcomes for academic achievement for diverse students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/>
              <a:t>Create a culture that is committed to professional development and advancement up the academic ranks for diverse faculty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b="1" dirty="0" smtClean="0"/>
              <a:t>Avoid the </a:t>
            </a:r>
            <a:r>
              <a:rPr lang="en-US" altLang="en-US" sz="2200" b="1" i="1" dirty="0" smtClean="0"/>
              <a:t>“Brown tax” </a:t>
            </a:r>
            <a:r>
              <a:rPr lang="en-US" altLang="en-US" sz="2200" b="1" dirty="0" smtClean="0"/>
              <a:t>for diverse faculty 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smtClean="0"/>
              <a:t>Continue to fully integrate cultural </a:t>
            </a:r>
            <a:r>
              <a:rPr lang="en-US" altLang="en-US" sz="2400" b="1" dirty="0"/>
              <a:t>competency </a:t>
            </a:r>
            <a:r>
              <a:rPr lang="en-US" altLang="en-US" sz="2400" b="1" dirty="0" smtClean="0"/>
              <a:t>all </a:t>
            </a:r>
            <a:r>
              <a:rPr lang="en-US" altLang="en-US" sz="2400" b="1" dirty="0"/>
              <a:t>aspects of </a:t>
            </a:r>
            <a:r>
              <a:rPr lang="en-US" altLang="en-US" sz="2400" b="1" dirty="0" smtClean="0"/>
              <a:t>the curriculum </a:t>
            </a:r>
            <a:r>
              <a:rPr lang="en-US" altLang="en-US" sz="2000" b="1" dirty="0">
                <a:solidFill>
                  <a:srgbClr val="7030A0"/>
                </a:solidFill>
              </a:rPr>
              <a:t>(e.g. ethnic/racial, gender, </a:t>
            </a:r>
            <a:r>
              <a:rPr lang="en-US" altLang="en-US" sz="2000" b="1" dirty="0" smtClean="0">
                <a:solidFill>
                  <a:srgbClr val="7030A0"/>
                </a:solidFill>
              </a:rPr>
              <a:t>religious, age language</a:t>
            </a:r>
            <a:r>
              <a:rPr lang="en-US" altLang="en-US" sz="2000" b="1" dirty="0">
                <a:solidFill>
                  <a:srgbClr val="7030A0"/>
                </a:solidFill>
              </a:rPr>
              <a:t>, communication, interventions</a:t>
            </a:r>
            <a:r>
              <a:rPr lang="en-US" altLang="en-US" sz="2000" b="1" dirty="0" smtClean="0">
                <a:solidFill>
                  <a:srgbClr val="7030A0"/>
                </a:solidFill>
              </a:rPr>
              <a:t>)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- avoid reinforcing stereo-typing and bias </a:t>
            </a:r>
            <a:endParaRPr lang="en-US" altLang="en-US" sz="2400" b="1" dirty="0">
              <a:solidFill>
                <a:srgbClr val="D60093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2200" b="1" dirty="0" smtClean="0"/>
          </a:p>
        </p:txBody>
      </p:sp>
      <p:pic>
        <p:nvPicPr>
          <p:cNvPr id="24580" name="Picture 9" descr="j009033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400299"/>
            <a:ext cx="2514600" cy="2398029"/>
          </a:xfrm>
          <a:ln w="762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4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Nursing Faculty Strategy: </a:t>
            </a:r>
            <a:b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Formal Mentoring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b="1" dirty="0"/>
              <a:t>Mentor is:</a:t>
            </a:r>
          </a:p>
          <a:p>
            <a:pPr lvl="1"/>
            <a:r>
              <a:rPr lang="en-US" altLang="en-US" b="1" dirty="0"/>
              <a:t>Superior status and </a:t>
            </a:r>
            <a:r>
              <a:rPr lang="en-US" altLang="en-US" b="1" dirty="0" smtClean="0"/>
              <a:t>achievement but committed to development of mentee </a:t>
            </a:r>
            <a:endParaRPr lang="en-US" altLang="en-US" b="1" dirty="0"/>
          </a:p>
          <a:p>
            <a:pPr lvl="1"/>
            <a:r>
              <a:rPr lang="en-US" altLang="en-US" b="1" dirty="0"/>
              <a:t>Guides the personal and professional development of another person </a:t>
            </a:r>
            <a:r>
              <a:rPr lang="en-US" altLang="en-US" b="1" dirty="0" smtClean="0">
                <a:solidFill>
                  <a:srgbClr val="7030A0"/>
                </a:solidFill>
              </a:rPr>
              <a:t>(mentee)</a:t>
            </a:r>
            <a:endParaRPr lang="en-US" altLang="en-US" b="1" dirty="0">
              <a:solidFill>
                <a:srgbClr val="7030A0"/>
              </a:solidFill>
            </a:endParaRPr>
          </a:p>
          <a:p>
            <a:pPr marL="609600" indent="-609600" eaLnBrk="1" hangingPunct="1"/>
            <a:r>
              <a:rPr lang="en-US" altLang="en-US" sz="2800" b="1" dirty="0" smtClean="0"/>
              <a:t>Mentoring is critical to success </a:t>
            </a:r>
          </a:p>
          <a:p>
            <a:pPr marL="609600" indent="-609600" eaLnBrk="1" hangingPunct="1"/>
            <a:r>
              <a:rPr lang="en-US" altLang="en-US" sz="2800" b="1" dirty="0" smtClean="0"/>
              <a:t>Mentoring has often been through informal networks</a:t>
            </a:r>
          </a:p>
          <a:p>
            <a:pPr marL="609600" indent="-609600" eaLnBrk="1" hangingPunct="1"/>
            <a:r>
              <a:rPr lang="en-US" altLang="en-US" sz="2800" b="1" dirty="0" smtClean="0"/>
              <a:t>Recognition of its value - recent trends establishing more formal mentoring structures</a:t>
            </a:r>
          </a:p>
          <a:p>
            <a:pPr marL="609600" indent="-609600" eaLnBrk="1" hangingPunct="1"/>
            <a:r>
              <a:rPr lang="en-US" altLang="en-US" sz="2800" b="1" dirty="0" smtClean="0"/>
              <a:t>Industry, federal government, universities and professional associations recognize value and developing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formal and accountable mentoring structures </a:t>
            </a:r>
          </a:p>
        </p:txBody>
      </p:sp>
    </p:spTree>
    <p:extLst>
      <p:ext uri="{BB962C8B-B14F-4D97-AF65-F5344CB8AC3E}">
        <p14:creationId xmlns:p14="http://schemas.microsoft.com/office/powerpoint/2010/main" val="26399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Nursing Faculty Strategy: </a:t>
            </a:r>
            <a:b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Formal Mentoring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1" dirty="0" smtClean="0"/>
              <a:t>Nursing professional organizations can continue to assume major roles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rgbClr val="7030A0"/>
                </a:solidFill>
              </a:rPr>
              <a:t>Academic settings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rgbClr val="7030A0"/>
                </a:solidFill>
              </a:rPr>
              <a:t>Health care settings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Examples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altLang="en-US" sz="2000" b="1" dirty="0" smtClean="0"/>
              <a:t>Minority Nursing Associations - NBNA, Filipino, Hispanic, Asian/Pacific Islander, Men in Nursing, Coalition of Ethnic Minority Nurse Association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000" b="1" dirty="0" smtClean="0"/>
              <a:t>Other Professional organization mentoring for research and leadership – such as ONS, AACN, NLN</a:t>
            </a:r>
          </a:p>
          <a:p>
            <a:pPr marL="834390" lvl="2" indent="-285750">
              <a:lnSpc>
                <a:spcPct val="90000"/>
              </a:lnSpc>
            </a:pPr>
            <a:r>
              <a:rPr lang="en-US" altLang="en-US" b="1" dirty="0" smtClean="0"/>
              <a:t>ANA-SAMHSA Ethnic Minority Fellowship Program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Robert Wood Johnson Foundation</a:t>
            </a:r>
          </a:p>
          <a:p>
            <a:pPr marL="822960" lvl="3" indent="0">
              <a:lnSpc>
                <a:spcPct val="90000"/>
              </a:lnSpc>
              <a:buNone/>
            </a:pPr>
            <a:r>
              <a:rPr lang="en-US" altLang="en-US" sz="1600" b="1" dirty="0" smtClean="0">
                <a:solidFill>
                  <a:srgbClr val="7030A0"/>
                </a:solidFill>
              </a:rPr>
              <a:t>Clinical Scholars</a:t>
            </a:r>
          </a:p>
          <a:p>
            <a:pPr marL="822960" lvl="3" indent="0">
              <a:lnSpc>
                <a:spcPct val="90000"/>
              </a:lnSpc>
              <a:buNone/>
            </a:pPr>
            <a:r>
              <a:rPr lang="en-US" altLang="en-US" sz="1600" b="1" dirty="0" smtClean="0">
                <a:solidFill>
                  <a:srgbClr val="7030A0"/>
                </a:solidFill>
              </a:rPr>
              <a:t>Culture of Health leaders</a:t>
            </a:r>
          </a:p>
          <a:p>
            <a:pPr marL="822960" lvl="3" indent="0">
              <a:lnSpc>
                <a:spcPct val="90000"/>
              </a:lnSpc>
              <a:buNone/>
            </a:pPr>
            <a:r>
              <a:rPr lang="en-US" altLang="en-US" sz="1600" b="1" dirty="0" smtClean="0">
                <a:solidFill>
                  <a:srgbClr val="7030A0"/>
                </a:solidFill>
              </a:rPr>
              <a:t>Health Policy Research Scholars</a:t>
            </a:r>
          </a:p>
          <a:p>
            <a:pPr marL="822960" lvl="3" indent="0">
              <a:lnSpc>
                <a:spcPct val="90000"/>
              </a:lnSpc>
              <a:buNone/>
            </a:pPr>
            <a:r>
              <a:rPr lang="en-US" altLang="en-US" sz="1600" b="1" dirty="0" smtClean="0">
                <a:solidFill>
                  <a:srgbClr val="7030A0"/>
                </a:solidFill>
              </a:rPr>
              <a:t>Interdisciplinary Research Leaders </a:t>
            </a:r>
          </a:p>
        </p:txBody>
      </p:sp>
    </p:spTree>
    <p:extLst>
      <p:ext uri="{BB962C8B-B14F-4D97-AF65-F5344CB8AC3E}">
        <p14:creationId xmlns:p14="http://schemas.microsoft.com/office/powerpoint/2010/main" val="36512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Nursing’s History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Long history – a nurse described in the New Testament (Phoebe) – and much history before the 1600’s</a:t>
            </a:r>
          </a:p>
          <a:p>
            <a:endParaRPr lang="en-US" b="1" dirty="0" smtClean="0"/>
          </a:p>
          <a:p>
            <a:r>
              <a:rPr lang="en-US" b="1" dirty="0" smtClean="0"/>
              <a:t>Nursing’s background associated with:</a:t>
            </a:r>
          </a:p>
          <a:p>
            <a:pPr lvl="2"/>
            <a:r>
              <a:rPr lang="en-US" b="1" dirty="0" smtClean="0">
                <a:solidFill>
                  <a:srgbClr val="7030A0"/>
                </a:solidFill>
              </a:rPr>
              <a:t>Religious orders  </a:t>
            </a:r>
            <a:r>
              <a:rPr lang="en-US" b="1" dirty="0" smtClean="0"/>
              <a:t>- including in Europe -Catholicism, Protestantism  and Middle East East (Islamic)</a:t>
            </a:r>
          </a:p>
          <a:p>
            <a:pPr lvl="2"/>
            <a:r>
              <a:rPr lang="en-US" b="1" dirty="0" smtClean="0">
                <a:solidFill>
                  <a:srgbClr val="7030A0"/>
                </a:solidFill>
              </a:rPr>
              <a:t>Military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-  </a:t>
            </a:r>
            <a:r>
              <a:rPr lang="en-US" b="1" dirty="0" smtClean="0"/>
              <a:t>much of war histories include descriptions of nurses both men and women</a:t>
            </a:r>
          </a:p>
          <a:p>
            <a:pPr lvl="2"/>
            <a:r>
              <a:rPr lang="en-US" b="1" dirty="0" smtClean="0">
                <a:solidFill>
                  <a:srgbClr val="7030A0"/>
                </a:solidFill>
              </a:rPr>
              <a:t>Untrained individuals </a:t>
            </a:r>
            <a:r>
              <a:rPr lang="en-US" b="1" dirty="0" smtClean="0"/>
              <a:t>- providing care to the poor, military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Modern nursing most often credited to Florence Nightingale  ~1855</a:t>
            </a:r>
          </a:p>
          <a:p>
            <a:endParaRPr lang="en-US" b="1" dirty="0" smtClean="0"/>
          </a:p>
          <a:p>
            <a:r>
              <a:rPr lang="en-US" b="1" dirty="0" smtClean="0"/>
              <a:t>But there were many other courageous nurses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2223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5438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Strategies for Nursing Faculty: Mentor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38300"/>
            <a:ext cx="3733800" cy="4838700"/>
          </a:xfr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/>
              <a:t>1. Teaching and guiding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/>
              <a:t>2. Advising and counseling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/>
              <a:t>3. Sponsoring and protecting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/>
              <a:t>4. Role modeling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/>
              <a:t>5. Validating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smtClean="0"/>
              <a:t>6. Challenge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00200"/>
            <a:ext cx="3962400" cy="4953000"/>
          </a:xfr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1800" b="1" dirty="0" smtClean="0"/>
              <a:t>7.    </a:t>
            </a:r>
            <a:r>
              <a:rPr lang="en-US" altLang="en-US" sz="2000" b="1" dirty="0" smtClean="0"/>
              <a:t>Motivating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 smtClean="0"/>
              <a:t>8.    Encouraging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 smtClean="0"/>
              <a:t>9.   Communicating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 smtClean="0"/>
              <a:t>10.  Invisibility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 smtClean="0"/>
              <a:t>11. Identify professional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 smtClean="0"/>
              <a:t>      contacts and networking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/>
              <a:t> </a:t>
            </a:r>
            <a:r>
              <a:rPr lang="en-US" altLang="en-US" sz="2000" b="1" dirty="0" smtClean="0"/>
              <a:t>     opportunities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 smtClean="0"/>
              <a:t>12. Genuine commitment to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 smtClean="0"/>
              <a:t>       successful achievement of the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 smtClean="0"/>
              <a:t>        mentee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375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1219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Strategies for Nursing Faculty:</a:t>
            </a:r>
            <a:b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</a:rPr>
              <a:t>Mentee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3276600" cy="4038600"/>
          </a:xfr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1. Positive attitude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1800" b="1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2. Willingness to learn, listen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  and act on useful advice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1800" b="1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3. Develop proficiency in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  certain academic,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/>
              <a:t> </a:t>
            </a:r>
            <a:r>
              <a:rPr lang="en-US" altLang="en-US" sz="1800" b="1" dirty="0" smtClean="0"/>
              <a:t>    professional and scholarly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/>
              <a:t> </a:t>
            </a:r>
            <a:r>
              <a:rPr lang="en-US" altLang="en-US" sz="1800" b="1" dirty="0" smtClean="0"/>
              <a:t>    skills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1800" b="1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4. Dependability in completing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  assigned tasks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1800" b="1" dirty="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038600" cy="4419600"/>
          </a:xfr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5. Receptive to meaningful criticism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1800" b="1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6. Surpass the mentor’s expectations for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   performance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1800" b="1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7. Comfortable in expressing concerns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    to mentor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18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b="1" dirty="0" smtClean="0"/>
              <a:t>8. Realistic expectation – understand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b="1" dirty="0" smtClean="0"/>
              <a:t>     mentor, context of relationship,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b="1" dirty="0" smtClean="0"/>
              <a:t>     other factors (gender, race, politics)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alt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79317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381000"/>
            <a:ext cx="7239000" cy="990600"/>
          </a:xfrm>
        </p:spPr>
        <p:txBody>
          <a:bodyPr/>
          <a:lstStyle/>
          <a:p>
            <a:pPr algn="ctr"/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</a:rPr>
              <a:t>Diversity – Equity- Inclusion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7338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sz="3000" b="1" dirty="0" smtClean="0"/>
              <a:t>“CONSTITUENCIES OF THE POOR AND POWERLESS MUST PROVE THEIR CASE FOR CHANGE</a:t>
            </a:r>
            <a:r>
              <a:rPr lang="en-US" altLang="en-US" b="1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2400" b="1" dirty="0" smtClean="0">
                <a:solidFill>
                  <a:srgbClr val="7030A0"/>
                </a:solidFill>
              </a:rPr>
              <a:t>(URM leaders, faculty, and students in nursing)</a:t>
            </a:r>
          </a:p>
          <a:p>
            <a:pPr eaLnBrk="1" hangingPunct="1">
              <a:buFontTx/>
              <a:buNone/>
            </a:pPr>
            <a:r>
              <a:rPr lang="en-US" altLang="en-US" sz="2800" b="1" dirty="0" smtClean="0"/>
              <a:t>THE RICH AND POWERFUL DO NOT NEED HARD DATA TO MAINTAIN THE STATUS QUO” </a:t>
            </a:r>
            <a:r>
              <a:rPr lang="en-US" altLang="en-US" sz="1400" b="1" dirty="0" smtClean="0"/>
              <a:t>(Nancy </a:t>
            </a:r>
            <a:r>
              <a:rPr lang="en-US" altLang="en-US" sz="1400" b="1" dirty="0" err="1" smtClean="0"/>
              <a:t>Milio</a:t>
            </a:r>
            <a:r>
              <a:rPr lang="en-US" altLang="en-US" sz="1400" b="1" dirty="0" smtClean="0"/>
              <a:t>)</a:t>
            </a:r>
          </a:p>
          <a:p>
            <a:pPr algn="ctr">
              <a:buNone/>
            </a:pPr>
            <a:r>
              <a:rPr lang="en-US" altLang="en-US" sz="2400" b="1" dirty="0" smtClean="0">
                <a:solidFill>
                  <a:srgbClr val="7030A0"/>
                </a:solidFill>
              </a:rPr>
              <a:t>(Euro Am leaders</a:t>
            </a:r>
            <a:r>
              <a:rPr lang="en-US" altLang="en-US" sz="2400" b="1" dirty="0">
                <a:solidFill>
                  <a:srgbClr val="7030A0"/>
                </a:solidFill>
              </a:rPr>
              <a:t>,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policy-makers, faculty</a:t>
            </a:r>
            <a:r>
              <a:rPr lang="en-US" altLang="en-US" sz="2400" b="1" dirty="0">
                <a:solidFill>
                  <a:srgbClr val="7030A0"/>
                </a:solidFill>
              </a:rPr>
              <a:t>, and students in nursing)</a:t>
            </a:r>
          </a:p>
          <a:p>
            <a:pPr algn="ctr" eaLnBrk="1" hangingPunct="1">
              <a:buFontTx/>
              <a:buNone/>
            </a:pPr>
            <a:endParaRPr lang="en-US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900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609600"/>
            <a:ext cx="7772400" cy="1704975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Nursing’s Future is Bright</a:t>
            </a:r>
            <a:b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Nursing Can Lead the Way </a:t>
            </a:r>
            <a:endParaRPr lang="en-US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" y="2514600"/>
            <a:ext cx="8342313" cy="408146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endParaRPr lang="en-US" sz="4000" b="1" i="1" dirty="0" smtClean="0">
              <a:solidFill>
                <a:srgbClr val="7030A0"/>
              </a:solidFill>
              <a:latin typeface="Lucida Handwriting" panose="03010101010101010101" pitchFamily="66" charset="0"/>
            </a:endParaRPr>
          </a:p>
          <a:p>
            <a:pPr algn="ctr"/>
            <a:endParaRPr lang="en-US" sz="4000" b="1" i="1" dirty="0" smtClean="0">
              <a:solidFill>
                <a:srgbClr val="7030A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Lucida Handwriting" panose="03010101010101010101" pitchFamily="66" charset="0"/>
              </a:rPr>
              <a:t>Thank You </a:t>
            </a:r>
            <a:endParaRPr lang="en-US" sz="4000" b="1" i="1" dirty="0">
              <a:solidFill>
                <a:srgbClr val="7030A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4419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25140"/>
            <a:ext cx="2895600" cy="243840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902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5257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Lucida Calligraphy" pitchFamily="66" charset="0"/>
              </a:rPr>
              <a:t>MARY SEACOLE</a:t>
            </a:r>
          </a:p>
        </p:txBody>
      </p:sp>
      <p:sp>
        <p:nvSpPr>
          <p:cNvPr id="1028" name="Text Box 12"/>
          <p:cNvSpPr txBox="1">
            <a:spLocks noChangeArrowheads="1"/>
          </p:cNvSpPr>
          <p:nvPr/>
        </p:nvSpPr>
        <p:spPr bwMode="auto">
          <a:xfrm>
            <a:off x="228600" y="1600200"/>
            <a:ext cx="4800600" cy="4662815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/>
              <a:t>1805 - 1881</a:t>
            </a:r>
            <a:r>
              <a:rPr lang="en-US" u="sng" dirty="0"/>
              <a:t> </a:t>
            </a:r>
            <a:endParaRPr lang="en-US" sz="2000" b="1" u="sng" dirty="0"/>
          </a:p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Mary </a:t>
            </a:r>
            <a:r>
              <a:rPr lang="en-US" b="1" dirty="0" err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Seacole's</a:t>
            </a:r>
            <a:r>
              <a:rPr lang="en-US" b="1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reputation after the Crimean War (1853-1856)rivaled Florence Nightingale's. Unlike Nightingale, </a:t>
            </a:r>
            <a:r>
              <a:rPr lang="en-US" b="1" dirty="0" err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Seacole</a:t>
            </a:r>
            <a:r>
              <a:rPr lang="en-US" b="1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also had the challenge to have her skills put to proper use in spite of her being black. A born healer and a woman of driving energy, she overcame official indifference and prejudice. She got herself out to the war by her own efforts and at her own expense; risked her life to bring comfort to the wounded and dying soldiers; and became the first black woman to make her mark on British public life. But while Florence Nightingale has gone down in history and become a legend, Mary </a:t>
            </a:r>
            <a:r>
              <a:rPr lang="en-US" b="1" dirty="0" err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Seacole</a:t>
            </a:r>
            <a:r>
              <a:rPr lang="en-US" b="1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was relegated to obscurity until recently. </a:t>
            </a:r>
          </a:p>
        </p:txBody>
      </p:sp>
      <p:graphicFrame>
        <p:nvGraphicFramePr>
          <p:cNvPr id="1026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5048250" y="1219200"/>
          <a:ext cx="386715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hoto Editor Photo" r:id="rId3" imgW="7771429" imgH="10698068" progId="">
                  <p:embed/>
                </p:oleObj>
              </mc:Choice>
              <mc:Fallback>
                <p:oleObj name="Photo Editor Photo" r:id="rId3" imgW="7771429" imgH="106980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1219200"/>
                        <a:ext cx="3867150" cy="532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3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Lucida Calligraphy" panose="03010101010101010101" pitchFamily="66" charset="0"/>
              </a:rPr>
              <a:t>Walt Whitman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Walt Whitman, the world-renowned writer and poet, was also very active in caring for soldiers during the Civil War. He has been described as either a famous nurse or a dedicated visitor, but research shows that no one was more concerned for the welfare of the sick and wounded than Whitman.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7" y="2506980"/>
            <a:ext cx="3276600" cy="245364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0087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Nursing’s History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1872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– first training schools for nursing established and they were hospital based in Boston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1873 </a:t>
            </a:r>
            <a:r>
              <a:rPr lang="en-US" b="1" dirty="0" smtClean="0"/>
              <a:t>– more training schools opened in Boston, NYC, Connecticut  </a:t>
            </a:r>
          </a:p>
          <a:p>
            <a:r>
              <a:rPr lang="en-US" b="1" dirty="0" smtClean="0"/>
              <a:t>Nursing Reflected the times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Hospitals and training schools were segregated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Nurses of color were barred and denied admission to training schools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1891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en-US" b="1" dirty="0" smtClean="0"/>
              <a:t>First training school opened for African American Nurses in Chicago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Nursing’s History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Nursing Continued to Reflected the prevailing attitudes to people of color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1879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– Mary Eliza Mahoney – first AA nurse to graduate – New England Hospital Training School </a:t>
            </a:r>
          </a:p>
          <a:p>
            <a:pPr lvl="2"/>
            <a:r>
              <a:rPr lang="en-US" b="1" dirty="0" smtClean="0">
                <a:solidFill>
                  <a:srgbClr val="7030A0"/>
                </a:solidFill>
              </a:rPr>
              <a:t>ANA slow to admit nurses of color </a:t>
            </a:r>
            <a:r>
              <a:rPr lang="en-US" b="1" dirty="0" smtClean="0"/>
              <a:t>and although Ms Mahoney was a member she stood with &amp; strongly other colored nurse graduates  when in 1909 they established National Association of Colored Graduate Nurses – which eventually became the National Black Nurses Association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1953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b="1" dirty="0" smtClean="0"/>
              <a:t>Ester Mc Creedy was the first graduate of the UMSON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1959 </a:t>
            </a:r>
            <a:r>
              <a:rPr lang="en-US" b="1" dirty="0" smtClean="0"/>
              <a:t>– Gertrude Jones Hodges – first AA graduate of the JHSON </a:t>
            </a:r>
          </a:p>
          <a:p>
            <a:pPr lvl="1"/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1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Nursing Today 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3820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Established as a discipline </a:t>
            </a:r>
          </a:p>
          <a:p>
            <a:r>
              <a:rPr lang="en-US" b="1" dirty="0" smtClean="0"/>
              <a:t>Many nurse are educated in universities and colleges </a:t>
            </a:r>
          </a:p>
          <a:p>
            <a:r>
              <a:rPr lang="en-US" b="1" dirty="0" smtClean="0"/>
              <a:t>More nurse are achieving master’s and doctoral education</a:t>
            </a:r>
          </a:p>
          <a:p>
            <a:r>
              <a:rPr lang="en-US" b="1" dirty="0" smtClean="0"/>
              <a:t>Advanced practice nurses are valued members of  health care teams and health systems </a:t>
            </a:r>
          </a:p>
          <a:p>
            <a:r>
              <a:rPr lang="en-US" b="1" dirty="0" smtClean="0"/>
              <a:t>Nurses are scientists – independently funded researchers – many through NINR and NIH</a:t>
            </a:r>
          </a:p>
          <a:p>
            <a:r>
              <a:rPr lang="en-US" b="1" dirty="0" smtClean="0"/>
              <a:t>Nursing has established professional organizations, certifying and accrediting bodies </a:t>
            </a:r>
          </a:p>
        </p:txBody>
      </p:sp>
    </p:spTree>
    <p:extLst>
      <p:ext uri="{BB962C8B-B14F-4D97-AF65-F5344CB8AC3E}">
        <p14:creationId xmlns:p14="http://schemas.microsoft.com/office/powerpoint/2010/main" val="23796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Nursing Today 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3820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Nurses care for diverse patient populations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Ethnic/racial, age, gender, SES, urban, rural,  cultural, religious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Nursing curricula place emphasis on caring for diverse patient populations</a:t>
            </a:r>
          </a:p>
          <a:p>
            <a:r>
              <a:rPr lang="en-US" b="1" dirty="0" smtClean="0"/>
              <a:t>Nurses are favorably viewed by the public</a:t>
            </a:r>
          </a:p>
          <a:p>
            <a:r>
              <a:rPr lang="en-US" b="1" dirty="0" smtClean="0"/>
              <a:t>Past 17 years  - </a:t>
            </a:r>
            <a:r>
              <a:rPr lang="en-US" b="1" dirty="0" smtClean="0">
                <a:solidFill>
                  <a:srgbClr val="7030A0"/>
                </a:solidFill>
              </a:rPr>
              <a:t>84%</a:t>
            </a:r>
            <a:r>
              <a:rPr lang="en-US" b="1" dirty="0" smtClean="0"/>
              <a:t> of the public rank Nurses  #1 as the </a:t>
            </a:r>
            <a:r>
              <a:rPr lang="en-US" b="1" dirty="0" smtClean="0">
                <a:solidFill>
                  <a:srgbClr val="7030A0"/>
                </a:solidFill>
              </a:rPr>
              <a:t>most trusted and ethical profession </a:t>
            </a:r>
            <a:r>
              <a:rPr lang="en-US" sz="1800" b="1" dirty="0" smtClean="0"/>
              <a:t>(N. McCarthy, Forbes, 2019)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72158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490</TotalTime>
  <Words>1811</Words>
  <Application>Microsoft Office PowerPoint</Application>
  <PresentationFormat>On-screen Show (4:3)</PresentationFormat>
  <Paragraphs>290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Franklin Gothic Book</vt:lpstr>
      <vt:lpstr>Lucida Calligraphy</vt:lpstr>
      <vt:lpstr>Lucida Handwriting</vt:lpstr>
      <vt:lpstr>Perpetua</vt:lpstr>
      <vt:lpstr>Roboto</vt:lpstr>
      <vt:lpstr>Verdana</vt:lpstr>
      <vt:lpstr>Wingdings 2</vt:lpstr>
      <vt:lpstr>Equity</vt:lpstr>
      <vt:lpstr>Photo Editor Photo</vt:lpstr>
      <vt:lpstr>Chart</vt:lpstr>
      <vt:lpstr>Nursing’s Journey to Excellence: A Community of Practice That Is Diverse And Inclusive  </vt:lpstr>
      <vt:lpstr>Presentation Objectives </vt:lpstr>
      <vt:lpstr>Nursing’s History </vt:lpstr>
      <vt:lpstr>MARY SEACOLE</vt:lpstr>
      <vt:lpstr>Walt Whitman </vt:lpstr>
      <vt:lpstr>Nursing’s History </vt:lpstr>
      <vt:lpstr>Nursing’s History </vt:lpstr>
      <vt:lpstr>Nursing Today  </vt:lpstr>
      <vt:lpstr>Nursing Today  </vt:lpstr>
      <vt:lpstr>Despite Changing Demographics in US population</vt:lpstr>
      <vt:lpstr>Demographics </vt:lpstr>
      <vt:lpstr>Population and Nurse Diversity</vt:lpstr>
      <vt:lpstr>Percentages of Nurses By Racial/Ethnic Background </vt:lpstr>
      <vt:lpstr>Percentage of Nurses By Gender  (Pre-Licensure Grads, 2017) </vt:lpstr>
      <vt:lpstr>Racial and Ethnic Breakdown of APRNs</vt:lpstr>
      <vt:lpstr>    Racial and Ethnic Breakdown of APRN Faculty Roles </vt:lpstr>
      <vt:lpstr>Nurse Leaders </vt:lpstr>
      <vt:lpstr>Why Diversity Matters </vt:lpstr>
      <vt:lpstr>Why Diversity </vt:lpstr>
      <vt:lpstr>The Way Forward</vt:lpstr>
      <vt:lpstr>Nursing Can Lead </vt:lpstr>
      <vt:lpstr>Social Justice in Nursing </vt:lpstr>
      <vt:lpstr>PowerPoint Presentation</vt:lpstr>
      <vt:lpstr>Expand Definitions of Diversity </vt:lpstr>
      <vt:lpstr>2019 Best Strategies for Increasing Diversity </vt:lpstr>
      <vt:lpstr>Promote Minority Nurse Leadership Development</vt:lpstr>
      <vt:lpstr>Strategies for Nursing Education</vt:lpstr>
      <vt:lpstr>Nursing Faculty Strategy:  Formal Mentoring </vt:lpstr>
      <vt:lpstr>Nursing Faculty Strategy:  Formal Mentoring </vt:lpstr>
      <vt:lpstr>Strategies for Nursing Faculty: Mentor</vt:lpstr>
      <vt:lpstr>Strategies for Nursing Faculty: Mentee</vt:lpstr>
      <vt:lpstr>Diversity – Equity- Inclusion </vt:lpstr>
      <vt:lpstr>Nursing’s Future is Bright Nursing Can Lead the Way </vt:lpstr>
    </vt:vector>
  </TitlesOfParts>
  <Company>The 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Nursing’s Journey to Excellence: A Community of Practice That Is Diverse And Inclusive</dc:title>
  <dc:creator>Phyllis</dc:creator>
  <cp:lastModifiedBy>Sikorski, Cynthia</cp:lastModifiedBy>
  <cp:revision>52</cp:revision>
  <cp:lastPrinted>2019-04-12T19:54:23Z</cp:lastPrinted>
  <dcterms:created xsi:type="dcterms:W3CDTF">2019-04-10T02:57:56Z</dcterms:created>
  <dcterms:modified xsi:type="dcterms:W3CDTF">2019-04-12T20:43:12Z</dcterms:modified>
</cp:coreProperties>
</file>