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28"/>
  </p:notesMasterIdLst>
  <p:handoutMasterIdLst>
    <p:handoutMasterId r:id="rId29"/>
  </p:handoutMasterIdLst>
  <p:sldIdLst>
    <p:sldId id="261" r:id="rId4"/>
    <p:sldId id="287" r:id="rId5"/>
    <p:sldId id="262" r:id="rId6"/>
    <p:sldId id="263" r:id="rId7"/>
    <p:sldId id="264" r:id="rId8"/>
    <p:sldId id="265" r:id="rId9"/>
    <p:sldId id="266" r:id="rId10"/>
    <p:sldId id="267" r:id="rId11"/>
    <p:sldId id="283" r:id="rId12"/>
    <p:sldId id="268" r:id="rId13"/>
    <p:sldId id="270" r:id="rId14"/>
    <p:sldId id="271" r:id="rId15"/>
    <p:sldId id="272" r:id="rId16"/>
    <p:sldId id="273" r:id="rId17"/>
    <p:sldId id="274" r:id="rId18"/>
    <p:sldId id="275" r:id="rId19"/>
    <p:sldId id="276" r:id="rId20"/>
    <p:sldId id="277" r:id="rId21"/>
    <p:sldId id="278" r:id="rId22"/>
    <p:sldId id="279" r:id="rId23"/>
    <p:sldId id="285" r:id="rId24"/>
    <p:sldId id="280" r:id="rId25"/>
    <p:sldId id="286" r:id="rId26"/>
    <p:sldId id="281" r:id="rId27"/>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8" d="100"/>
          <a:sy n="78" d="100"/>
        </p:scale>
        <p:origin x="-924" y="-75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Users\quynh-nhu\Google%20Drive\Mercy%20Health%20Clinic%20\Updated%20EHR%20Data%20Retriev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7890865493665141E-2"/>
          <c:y val="3.2404106121481729E-2"/>
          <c:w val="0.52644049123489189"/>
          <c:h val="0.87500026928918417"/>
        </c:manualLayout>
      </c:layout>
      <c:pieChart>
        <c:varyColors val="1"/>
        <c:ser>
          <c:idx val="0"/>
          <c:order val="0"/>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('Summary Sheet'!$A$44,'Summary Sheet'!$A$48,'Summary Sheet'!$A$52,'Summary Sheet'!$A$53,'Summary Sheet'!$A$54,'Summary Sheet'!$A$55,'Summary Sheet'!$A$58,'Summary Sheet'!$A$59,'Summary Sheet'!$A$60)</c:f>
              <c:strCache>
                <c:ptCount val="9"/>
                <c:pt idx="0">
                  <c:v>Total: Medication Therapy Related Change</c:v>
                </c:pt>
                <c:pt idx="1">
                  <c:v>Total: Referrals</c:v>
                </c:pt>
                <c:pt idx="2">
                  <c:v>Vaccinations</c:v>
                </c:pt>
                <c:pt idx="3">
                  <c:v>Release of records</c:v>
                </c:pt>
                <c:pt idx="4">
                  <c:v>Lab work</c:v>
                </c:pt>
                <c:pt idx="5">
                  <c:v>Scheduling Appointments </c:v>
                </c:pt>
                <c:pt idx="6">
                  <c:v>Education</c:v>
                </c:pt>
                <c:pt idx="7">
                  <c:v> Assistance to obtain Medication or Treatment</c:v>
                </c:pt>
                <c:pt idx="8">
                  <c:v>Screening</c:v>
                </c:pt>
              </c:strCache>
            </c:strRef>
          </c:cat>
          <c:val>
            <c:numRef>
              <c:f>('Summary Sheet'!$B$44,'Summary Sheet'!$B$48,'Summary Sheet'!$B$52,'Summary Sheet'!$B$53,'Summary Sheet'!$B$54,'Summary Sheet'!$B$55,'Summary Sheet'!$B$58,'Summary Sheet'!$B$59,'Summary Sheet'!$B$60)</c:f>
              <c:numCache>
                <c:formatCode>General</c:formatCode>
                <c:ptCount val="9"/>
                <c:pt idx="0">
                  <c:v>20</c:v>
                </c:pt>
                <c:pt idx="1">
                  <c:v>56</c:v>
                </c:pt>
                <c:pt idx="2">
                  <c:v>2</c:v>
                </c:pt>
                <c:pt idx="3">
                  <c:v>4</c:v>
                </c:pt>
                <c:pt idx="4">
                  <c:v>9</c:v>
                </c:pt>
                <c:pt idx="5">
                  <c:v>13</c:v>
                </c:pt>
                <c:pt idx="6">
                  <c:v>54</c:v>
                </c:pt>
                <c:pt idx="7">
                  <c:v>6</c:v>
                </c:pt>
                <c:pt idx="8">
                  <c:v>11</c:v>
                </c:pt>
              </c:numCache>
            </c:numRef>
          </c:val>
          <c:extLst xmlns:c16r2="http://schemas.microsoft.com/office/drawing/2015/06/chart">
            <c:ext xmlns:c16="http://schemas.microsoft.com/office/drawing/2014/chart" uri="{C3380CC4-5D6E-409C-BE32-E72D297353CC}">
              <c16:uniqueId val="{00000000-BA68-4CBD-A21F-B463FFC911AC}"/>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6744053035290754"/>
          <c:y val="0.1727213556333419"/>
          <c:w val="0.43205157665059385"/>
          <c:h val="0.61177454089799566"/>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5C02E4A8-898D-4CCE-98EC-AAD4A0A4C8CC}" type="datetimeFigureOut">
              <a:rPr lang="en-US" smtClean="0"/>
              <a:t>5/19/2017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24DF2AFD-2AFB-40B0-A4D8-E98C8B4073C1}" type="slidenum">
              <a:rPr lang="en-US" smtClean="0"/>
              <a:t>‹#›</a:t>
            </a:fld>
            <a:endParaRPr lang="en-US"/>
          </a:p>
        </p:txBody>
      </p:sp>
    </p:spTree>
    <p:extLst>
      <p:ext uri="{BB962C8B-B14F-4D97-AF65-F5344CB8AC3E}">
        <p14:creationId xmlns:p14="http://schemas.microsoft.com/office/powerpoint/2010/main" val="2580048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B2F18CF-F4F4-46CA-A24B-1864A437F151}" type="datetimeFigureOut">
              <a:rPr lang="en-US" smtClean="0"/>
              <a:t>5/19/2017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FBAD5FC4-2CCA-4F0B-890A-EA037C45E007}" type="slidenum">
              <a:rPr lang="en-US" smtClean="0"/>
              <a:t>‹#›</a:t>
            </a:fld>
            <a:endParaRPr lang="en-US"/>
          </a:p>
        </p:txBody>
      </p:sp>
    </p:spTree>
    <p:extLst>
      <p:ext uri="{BB962C8B-B14F-4D97-AF65-F5344CB8AC3E}">
        <p14:creationId xmlns:p14="http://schemas.microsoft.com/office/powerpoint/2010/main" val="749155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8CF41D7-E5E8-42FE-8AAC-9418E9DB69AD}" type="slidenum">
              <a:rPr lang="en-US" smtClean="0"/>
              <a:pPr/>
              <a:t>4</a:t>
            </a:fld>
            <a:endParaRPr lang="en-US"/>
          </a:p>
        </p:txBody>
      </p:sp>
      <p:sp>
        <p:nvSpPr>
          <p:cNvPr id="20482" name="Slide Image Placeholder 1"/>
          <p:cNvSpPr>
            <a:spLocks noGrp="1" noRot="1" noChangeAspect="1" noTextEdit="1"/>
          </p:cNvSpPr>
          <p:nvPr>
            <p:ph type="sldImg"/>
          </p:nvPr>
        </p:nvSpPr>
        <p:spPr>
          <a:ln/>
        </p:spPr>
      </p:sp>
      <p:sp>
        <p:nvSpPr>
          <p:cNvPr id="20483" name="Slide Number Placeholder 3"/>
          <p:cNvSpPr txBox="1">
            <a:spLocks noGrp="1"/>
          </p:cNvSpPr>
          <p:nvPr/>
        </p:nvSpPr>
        <p:spPr bwMode="auto">
          <a:xfrm>
            <a:off x="3885907" y="8979401"/>
            <a:ext cx="2972097" cy="471942"/>
          </a:xfrm>
          <a:prstGeom prst="rect">
            <a:avLst/>
          </a:prstGeom>
          <a:noFill/>
          <a:ln w="9525">
            <a:noFill/>
            <a:miter lim="800000"/>
            <a:headEnd/>
            <a:tailEnd/>
          </a:ln>
        </p:spPr>
        <p:txBody>
          <a:bodyPr lIns="91432" tIns="45716" rIns="91432" bIns="45716" anchor="b"/>
          <a:lstStyle/>
          <a:p>
            <a:pPr algn="r" defTabSz="914485" eaLnBrk="0" hangingPunct="0"/>
            <a:fld id="{B947119B-7004-42A8-BB92-FE6FBEF73798}" type="slidenum">
              <a:rPr lang="en-US" sz="1200"/>
              <a:pPr algn="r" defTabSz="914485" eaLnBrk="0" hangingPunct="0"/>
              <a:t>4</a:t>
            </a:fld>
            <a:endParaRPr lang="en-US" sz="1200" dirty="0"/>
          </a:p>
        </p:txBody>
      </p:sp>
      <p:sp>
        <p:nvSpPr>
          <p:cNvPr id="20484" name="Notes Placeholder 5"/>
          <p:cNvSpPr>
            <a:spLocks noGrp="1"/>
          </p:cNvSpPr>
          <p:nvPr/>
        </p:nvSpPr>
        <p:spPr bwMode="auto">
          <a:xfrm>
            <a:off x="913808" y="4489701"/>
            <a:ext cx="5030391" cy="4252165"/>
          </a:xfrm>
          <a:prstGeom prst="rect">
            <a:avLst/>
          </a:prstGeom>
          <a:noFill/>
          <a:ln w="9525">
            <a:noFill/>
            <a:miter lim="800000"/>
            <a:headEnd/>
            <a:tailEnd/>
          </a:ln>
        </p:spPr>
        <p:txBody>
          <a:bodyPr lIns="91432" tIns="45716" rIns="91432" bIns="45716"/>
          <a:lstStyle/>
          <a:p>
            <a:pPr defTabSz="914485" eaLnBrk="0" hangingPunct="0">
              <a:spcBef>
                <a:spcPct val="30000"/>
              </a:spcBef>
            </a:pPr>
            <a:endParaRPr lang="en-US" sz="1200" dirty="0"/>
          </a:p>
        </p:txBody>
      </p:sp>
    </p:spTree>
    <p:extLst>
      <p:ext uri="{BB962C8B-B14F-4D97-AF65-F5344CB8AC3E}">
        <p14:creationId xmlns:p14="http://schemas.microsoft.com/office/powerpoint/2010/main" val="3502835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AD5FC4-2CCA-4F0B-890A-EA037C45E007}" type="slidenum">
              <a:rPr lang="en-US" smtClean="0"/>
              <a:t>19</a:t>
            </a:fld>
            <a:endParaRPr lang="en-US"/>
          </a:p>
        </p:txBody>
      </p:sp>
    </p:spTree>
    <p:extLst>
      <p:ext uri="{BB962C8B-B14F-4D97-AF65-F5344CB8AC3E}">
        <p14:creationId xmlns:p14="http://schemas.microsoft.com/office/powerpoint/2010/main" val="388652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smtClean="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C8472028-C0F7-4804-906F-7818A8B40962}" type="slidenum">
              <a:rPr lang="en-US" altLang="en-US" smtClean="0"/>
              <a:pPr>
                <a:defRPr/>
              </a:pPr>
              <a:t>23</a:t>
            </a:fld>
            <a:endParaRPr lang="en-US" altLang="en-US"/>
          </a:p>
        </p:txBody>
      </p:sp>
    </p:spTree>
    <p:extLst>
      <p:ext uri="{BB962C8B-B14F-4D97-AF65-F5344CB8AC3E}">
        <p14:creationId xmlns:p14="http://schemas.microsoft.com/office/powerpoint/2010/main" val="77196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CF7DD3C0-CC90-4466-B1EA-062003E30DC3}" type="slidenum">
              <a:rPr lang="en-US" smtClean="0"/>
              <a:pPr/>
              <a:t>5</a:t>
            </a:fld>
            <a:endParaRPr lang="en-US"/>
          </a:p>
        </p:txBody>
      </p:sp>
      <p:sp>
        <p:nvSpPr>
          <p:cNvPr id="22530" name="Slide Image Placeholder 1"/>
          <p:cNvSpPr>
            <a:spLocks noGrp="1" noRot="1" noChangeAspect="1" noTextEdit="1"/>
          </p:cNvSpPr>
          <p:nvPr>
            <p:ph type="sldImg"/>
          </p:nvPr>
        </p:nvSpPr>
        <p:spPr>
          <a:ln/>
        </p:spPr>
      </p:sp>
      <p:sp>
        <p:nvSpPr>
          <p:cNvPr id="22531" name="Slide Number Placeholder 3"/>
          <p:cNvSpPr txBox="1">
            <a:spLocks noGrp="1"/>
          </p:cNvSpPr>
          <p:nvPr/>
        </p:nvSpPr>
        <p:spPr bwMode="auto">
          <a:xfrm>
            <a:off x="3885907" y="8979401"/>
            <a:ext cx="2972097" cy="471942"/>
          </a:xfrm>
          <a:prstGeom prst="rect">
            <a:avLst/>
          </a:prstGeom>
          <a:noFill/>
          <a:ln w="9525">
            <a:noFill/>
            <a:miter lim="800000"/>
            <a:headEnd/>
            <a:tailEnd/>
          </a:ln>
        </p:spPr>
        <p:txBody>
          <a:bodyPr lIns="91432" tIns="45716" rIns="91432" bIns="45716" anchor="b"/>
          <a:lstStyle/>
          <a:p>
            <a:pPr algn="r" defTabSz="914485" eaLnBrk="0" hangingPunct="0"/>
            <a:fld id="{55C3C3CB-314C-4120-A4B4-CCC576F5629B}" type="slidenum">
              <a:rPr lang="en-US" sz="1200"/>
              <a:pPr algn="r" defTabSz="914485" eaLnBrk="0" hangingPunct="0"/>
              <a:t>5</a:t>
            </a:fld>
            <a:endParaRPr lang="en-US" sz="1200" dirty="0"/>
          </a:p>
        </p:txBody>
      </p:sp>
      <p:sp>
        <p:nvSpPr>
          <p:cNvPr id="22532" name="Notes Placeholder 5"/>
          <p:cNvSpPr>
            <a:spLocks noGrp="1"/>
          </p:cNvSpPr>
          <p:nvPr/>
        </p:nvSpPr>
        <p:spPr bwMode="auto">
          <a:xfrm>
            <a:off x="913808" y="4489701"/>
            <a:ext cx="5030391" cy="4252165"/>
          </a:xfrm>
          <a:prstGeom prst="rect">
            <a:avLst/>
          </a:prstGeom>
          <a:noFill/>
          <a:ln w="9525">
            <a:noFill/>
            <a:miter lim="800000"/>
            <a:headEnd/>
            <a:tailEnd/>
          </a:ln>
        </p:spPr>
        <p:txBody>
          <a:bodyPr lIns="91432" tIns="45716" rIns="91432" bIns="45716"/>
          <a:lstStyle/>
          <a:p>
            <a:pPr defTabSz="914485" eaLnBrk="0" hangingPunct="0">
              <a:spcBef>
                <a:spcPct val="30000"/>
              </a:spcBef>
            </a:pPr>
            <a:endParaRPr lang="en-US" sz="1200" dirty="0"/>
          </a:p>
        </p:txBody>
      </p:sp>
    </p:spTree>
    <p:extLst>
      <p:ext uri="{BB962C8B-B14F-4D97-AF65-F5344CB8AC3E}">
        <p14:creationId xmlns:p14="http://schemas.microsoft.com/office/powerpoint/2010/main" val="151247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979FFBC2-E4DE-4D7B-BEA0-B26934B9728B}" type="slidenum">
              <a:rPr lang="en-US" smtClean="0"/>
              <a:pPr/>
              <a:t>6</a:t>
            </a:fld>
            <a:endParaRPr lang="en-US"/>
          </a:p>
        </p:txBody>
      </p:sp>
      <p:sp>
        <p:nvSpPr>
          <p:cNvPr id="24578" name="Slide Image Placeholder 1"/>
          <p:cNvSpPr>
            <a:spLocks noGrp="1" noRot="1" noChangeAspect="1" noTextEdit="1"/>
          </p:cNvSpPr>
          <p:nvPr>
            <p:ph type="sldImg"/>
          </p:nvPr>
        </p:nvSpPr>
        <p:spPr>
          <a:ln/>
        </p:spPr>
      </p:sp>
      <p:sp>
        <p:nvSpPr>
          <p:cNvPr id="24579" name="Slide Number Placeholder 3"/>
          <p:cNvSpPr txBox="1">
            <a:spLocks noGrp="1"/>
          </p:cNvSpPr>
          <p:nvPr/>
        </p:nvSpPr>
        <p:spPr bwMode="auto">
          <a:xfrm>
            <a:off x="3885907" y="8979401"/>
            <a:ext cx="2972097" cy="471942"/>
          </a:xfrm>
          <a:prstGeom prst="rect">
            <a:avLst/>
          </a:prstGeom>
          <a:noFill/>
          <a:ln w="9525">
            <a:noFill/>
            <a:miter lim="800000"/>
            <a:headEnd/>
            <a:tailEnd/>
          </a:ln>
        </p:spPr>
        <p:txBody>
          <a:bodyPr lIns="91432" tIns="45716" rIns="91432" bIns="45716" anchor="b"/>
          <a:lstStyle/>
          <a:p>
            <a:pPr algn="r" defTabSz="914485" eaLnBrk="0" hangingPunct="0"/>
            <a:fld id="{C515B6E6-EA4D-4D13-B608-7C1ED4B3A8C1}" type="slidenum">
              <a:rPr lang="en-US" sz="1200"/>
              <a:pPr algn="r" defTabSz="914485" eaLnBrk="0" hangingPunct="0"/>
              <a:t>6</a:t>
            </a:fld>
            <a:endParaRPr lang="en-US" sz="1200" dirty="0"/>
          </a:p>
        </p:txBody>
      </p:sp>
      <p:sp>
        <p:nvSpPr>
          <p:cNvPr id="24580" name="Notes Placeholder 5"/>
          <p:cNvSpPr>
            <a:spLocks noGrp="1"/>
          </p:cNvSpPr>
          <p:nvPr/>
        </p:nvSpPr>
        <p:spPr bwMode="auto">
          <a:xfrm>
            <a:off x="913808" y="4489701"/>
            <a:ext cx="5030391" cy="4252165"/>
          </a:xfrm>
          <a:prstGeom prst="rect">
            <a:avLst/>
          </a:prstGeom>
          <a:noFill/>
          <a:ln w="9525">
            <a:noFill/>
            <a:miter lim="800000"/>
            <a:headEnd/>
            <a:tailEnd/>
          </a:ln>
        </p:spPr>
        <p:txBody>
          <a:bodyPr lIns="91432" tIns="45716" rIns="91432" bIns="45716"/>
          <a:lstStyle/>
          <a:p>
            <a:pPr defTabSz="914485" eaLnBrk="0" hangingPunct="0">
              <a:spcBef>
                <a:spcPct val="30000"/>
              </a:spcBef>
            </a:pPr>
            <a:endParaRPr lang="en-US" sz="1200" dirty="0"/>
          </a:p>
        </p:txBody>
      </p:sp>
    </p:spTree>
    <p:extLst>
      <p:ext uri="{BB962C8B-B14F-4D97-AF65-F5344CB8AC3E}">
        <p14:creationId xmlns:p14="http://schemas.microsoft.com/office/powerpoint/2010/main" val="338683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4EA630FF-4FAA-42F8-A737-6470CC96C280}" type="slidenum">
              <a:rPr lang="en-US" smtClean="0"/>
              <a:pPr/>
              <a:t>7</a:t>
            </a:fld>
            <a:endParaRPr lang="en-US"/>
          </a:p>
        </p:txBody>
      </p:sp>
      <p:sp>
        <p:nvSpPr>
          <p:cNvPr id="26626" name="Slide Image Placeholder 1"/>
          <p:cNvSpPr>
            <a:spLocks noGrp="1" noRot="1" noChangeAspect="1" noTextEdit="1"/>
          </p:cNvSpPr>
          <p:nvPr>
            <p:ph type="sldImg"/>
          </p:nvPr>
        </p:nvSpPr>
        <p:spPr>
          <a:ln/>
        </p:spPr>
      </p:sp>
      <p:sp>
        <p:nvSpPr>
          <p:cNvPr id="26627" name="Slide Number Placeholder 3"/>
          <p:cNvSpPr txBox="1">
            <a:spLocks noGrp="1"/>
          </p:cNvSpPr>
          <p:nvPr/>
        </p:nvSpPr>
        <p:spPr bwMode="auto">
          <a:xfrm>
            <a:off x="3885907" y="8979401"/>
            <a:ext cx="2972097" cy="471942"/>
          </a:xfrm>
          <a:prstGeom prst="rect">
            <a:avLst/>
          </a:prstGeom>
          <a:noFill/>
          <a:ln w="9525">
            <a:noFill/>
            <a:miter lim="800000"/>
            <a:headEnd/>
            <a:tailEnd/>
          </a:ln>
        </p:spPr>
        <p:txBody>
          <a:bodyPr lIns="91432" tIns="45716" rIns="91432" bIns="45716" anchor="b"/>
          <a:lstStyle/>
          <a:p>
            <a:pPr algn="r" defTabSz="914485" eaLnBrk="0" hangingPunct="0"/>
            <a:fld id="{99432E30-A011-4128-8A3B-9C610676187E}" type="slidenum">
              <a:rPr lang="en-US" sz="1200"/>
              <a:pPr algn="r" defTabSz="914485" eaLnBrk="0" hangingPunct="0"/>
              <a:t>7</a:t>
            </a:fld>
            <a:endParaRPr lang="en-US" sz="1200" dirty="0"/>
          </a:p>
        </p:txBody>
      </p:sp>
      <p:sp>
        <p:nvSpPr>
          <p:cNvPr id="26628" name="Notes Placeholder 5"/>
          <p:cNvSpPr>
            <a:spLocks noGrp="1"/>
          </p:cNvSpPr>
          <p:nvPr/>
        </p:nvSpPr>
        <p:spPr bwMode="auto">
          <a:xfrm>
            <a:off x="913808" y="4489701"/>
            <a:ext cx="5030391" cy="4252165"/>
          </a:xfrm>
          <a:prstGeom prst="rect">
            <a:avLst/>
          </a:prstGeom>
          <a:noFill/>
          <a:ln w="9525">
            <a:noFill/>
            <a:miter lim="800000"/>
            <a:headEnd/>
            <a:tailEnd/>
          </a:ln>
        </p:spPr>
        <p:txBody>
          <a:bodyPr lIns="91432" tIns="45716" rIns="91432" bIns="45716"/>
          <a:lstStyle/>
          <a:p>
            <a:pPr defTabSz="914485" eaLnBrk="0" hangingPunct="0">
              <a:spcBef>
                <a:spcPct val="30000"/>
              </a:spcBef>
            </a:pPr>
            <a:endParaRPr lang="en-US" sz="1200" dirty="0"/>
          </a:p>
        </p:txBody>
      </p:sp>
    </p:spTree>
    <p:extLst>
      <p:ext uri="{BB962C8B-B14F-4D97-AF65-F5344CB8AC3E}">
        <p14:creationId xmlns:p14="http://schemas.microsoft.com/office/powerpoint/2010/main" val="1044129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1B65F081-BC7E-49F3-B700-C2DD9597114A}" type="slidenum">
              <a:rPr lang="en-US" smtClean="0"/>
              <a:pPr/>
              <a:t>8</a:t>
            </a:fld>
            <a:endParaRPr lang="en-US"/>
          </a:p>
        </p:txBody>
      </p:sp>
      <p:sp>
        <p:nvSpPr>
          <p:cNvPr id="28674" name="Slide Image Placeholder 1"/>
          <p:cNvSpPr>
            <a:spLocks noGrp="1" noRot="1" noChangeAspect="1" noTextEdit="1"/>
          </p:cNvSpPr>
          <p:nvPr>
            <p:ph type="sldImg"/>
          </p:nvPr>
        </p:nvSpPr>
        <p:spPr>
          <a:ln/>
        </p:spPr>
      </p:sp>
      <p:sp>
        <p:nvSpPr>
          <p:cNvPr id="28675" name="Slide Number Placeholder 3"/>
          <p:cNvSpPr txBox="1">
            <a:spLocks noGrp="1"/>
          </p:cNvSpPr>
          <p:nvPr/>
        </p:nvSpPr>
        <p:spPr bwMode="auto">
          <a:xfrm>
            <a:off x="3885907" y="8979401"/>
            <a:ext cx="2972097" cy="471942"/>
          </a:xfrm>
          <a:prstGeom prst="rect">
            <a:avLst/>
          </a:prstGeom>
          <a:noFill/>
          <a:ln w="9525">
            <a:noFill/>
            <a:miter lim="800000"/>
            <a:headEnd/>
            <a:tailEnd/>
          </a:ln>
        </p:spPr>
        <p:txBody>
          <a:bodyPr lIns="91432" tIns="45716" rIns="91432" bIns="45716" anchor="b"/>
          <a:lstStyle/>
          <a:p>
            <a:pPr algn="r" defTabSz="914485" eaLnBrk="0" hangingPunct="0"/>
            <a:fld id="{015483D4-221D-4691-A3FA-6BD09F2BFB53}" type="slidenum">
              <a:rPr lang="en-US" sz="1200"/>
              <a:pPr algn="r" defTabSz="914485" eaLnBrk="0" hangingPunct="0"/>
              <a:t>8</a:t>
            </a:fld>
            <a:endParaRPr lang="en-US" sz="1200" dirty="0"/>
          </a:p>
        </p:txBody>
      </p:sp>
      <p:sp>
        <p:nvSpPr>
          <p:cNvPr id="28676" name="Notes Placeholder 5"/>
          <p:cNvSpPr>
            <a:spLocks noGrp="1"/>
          </p:cNvSpPr>
          <p:nvPr/>
        </p:nvSpPr>
        <p:spPr bwMode="auto">
          <a:xfrm>
            <a:off x="913808" y="4489701"/>
            <a:ext cx="5030391" cy="4252165"/>
          </a:xfrm>
          <a:prstGeom prst="rect">
            <a:avLst/>
          </a:prstGeom>
          <a:noFill/>
          <a:ln w="9525">
            <a:noFill/>
            <a:miter lim="800000"/>
            <a:headEnd/>
            <a:tailEnd/>
          </a:ln>
        </p:spPr>
        <p:txBody>
          <a:bodyPr lIns="91432" tIns="45716" rIns="91432" bIns="45716"/>
          <a:lstStyle/>
          <a:p>
            <a:pPr defTabSz="914485" eaLnBrk="0" hangingPunct="0">
              <a:spcBef>
                <a:spcPct val="30000"/>
              </a:spcBef>
            </a:pPr>
            <a:endParaRPr lang="en-US" sz="1200" dirty="0"/>
          </a:p>
        </p:txBody>
      </p:sp>
    </p:spTree>
    <p:extLst>
      <p:ext uri="{BB962C8B-B14F-4D97-AF65-F5344CB8AC3E}">
        <p14:creationId xmlns:p14="http://schemas.microsoft.com/office/powerpoint/2010/main" val="141882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D5FC4-2CCA-4F0B-890A-EA037C45E007}" type="slidenum">
              <a:rPr lang="en-US" smtClean="0"/>
              <a:t>9</a:t>
            </a:fld>
            <a:endParaRPr lang="en-US"/>
          </a:p>
        </p:txBody>
      </p:sp>
    </p:spTree>
    <p:extLst>
      <p:ext uri="{BB962C8B-B14F-4D97-AF65-F5344CB8AC3E}">
        <p14:creationId xmlns:p14="http://schemas.microsoft.com/office/powerpoint/2010/main" val="236524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cs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DA436A-D90D-49CF-A45F-0F3C0DE0A89B}" type="slidenum">
              <a:rPr lang="en-US" altLang="en-US" smtClean="0">
                <a:latin typeface="Times New Roman" panose="02020603050405020304" pitchFamily="18" charset="0"/>
              </a:rPr>
              <a:pPr/>
              <a:t>10</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2076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D5FC4-2CCA-4F0B-890A-EA037C45E007}" type="slidenum">
              <a:rPr lang="en-US" smtClean="0"/>
              <a:t>11</a:t>
            </a:fld>
            <a:endParaRPr lang="en-US"/>
          </a:p>
        </p:txBody>
      </p:sp>
    </p:spTree>
    <p:extLst>
      <p:ext uri="{BB962C8B-B14F-4D97-AF65-F5344CB8AC3E}">
        <p14:creationId xmlns:p14="http://schemas.microsoft.com/office/powerpoint/2010/main" val="4233388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69C820-9FC8-F049-A101-9589CEF4D56E}" type="slidenum">
              <a:rPr lang="en-US" smtClean="0"/>
              <a:t>16</a:t>
            </a:fld>
            <a:endParaRPr lang="en-US"/>
          </a:p>
        </p:txBody>
      </p:sp>
    </p:spTree>
    <p:extLst>
      <p:ext uri="{BB962C8B-B14F-4D97-AF65-F5344CB8AC3E}">
        <p14:creationId xmlns:p14="http://schemas.microsoft.com/office/powerpoint/2010/main" val="47961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47248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652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948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76079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332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20739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2027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4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117798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7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520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7140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3409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041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4271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49082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9748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18610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86936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3559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76122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82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62219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3687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5854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072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370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232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140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4467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71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460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69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IPE-PPT-Artwork-A.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265920" cy="6949440"/>
          </a:xfrm>
          <a:prstGeom prst="rect">
            <a:avLst/>
          </a:prstGeom>
        </p:spPr>
      </p:pic>
    </p:spTree>
    <p:extLst>
      <p:ext uri="{BB962C8B-B14F-4D97-AF65-F5344CB8AC3E}">
        <p14:creationId xmlns:p14="http://schemas.microsoft.com/office/powerpoint/2010/main" val="4214740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IPE-PPT-Artwork-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265920" cy="6949440"/>
          </a:xfrm>
          <a:prstGeom prst="rect">
            <a:avLst/>
          </a:prstGeom>
        </p:spPr>
      </p:pic>
    </p:spTree>
    <p:extLst>
      <p:ext uri="{BB962C8B-B14F-4D97-AF65-F5344CB8AC3E}">
        <p14:creationId xmlns:p14="http://schemas.microsoft.com/office/powerpoint/2010/main" val="1220091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IPE-PPT-Artwork-C.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265920" cy="6949440"/>
          </a:xfrm>
          <a:prstGeom prst="rect">
            <a:avLst/>
          </a:prstGeom>
        </p:spPr>
      </p:pic>
    </p:spTree>
    <p:extLst>
      <p:ext uri="{BB962C8B-B14F-4D97-AF65-F5344CB8AC3E}">
        <p14:creationId xmlns:p14="http://schemas.microsoft.com/office/powerpoint/2010/main" val="25099803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jripe.org/index.php/journal/article/viewArticle/1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nationalacademies.org/hmd/Reports/2010/The-Future-of-Nursing-Leading-Change-Advancing-Health.aspx" TargetMode="External"/><Relationship Id="rId3" Type="http://schemas.openxmlformats.org/officeDocument/2006/relationships/hyperlink" Target="http://www.aacn.nche.edu/education-resources/BaccEssentials08.pdf" TargetMode="External"/><Relationship Id="rId7" Type="http://schemas.openxmlformats.org/officeDocument/2006/relationships/hyperlink" Target="http://www.ihi.org/engage/initiatives/TripleAim/Pages/default.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commonwealthfund.org/publications/issue-briefs/2015/oct/us-health-care-from-a-global-perspective" TargetMode="External"/><Relationship Id="rId11" Type="http://schemas.openxmlformats.org/officeDocument/2006/relationships/hyperlink" Target="http://qsen.org/" TargetMode="External"/><Relationship Id="rId5" Type="http://schemas.openxmlformats.org/officeDocument/2006/relationships/hyperlink" Target="http://www.aacn.nche.edu/education-resources/MastersEssentials11.pdf" TargetMode="External"/><Relationship Id="rId10" Type="http://schemas.openxmlformats.org/officeDocument/2006/relationships/hyperlink" Target="http://www.nonpf.org/?page=14" TargetMode="External"/><Relationship Id="rId4" Type="http://schemas.openxmlformats.org/officeDocument/2006/relationships/hyperlink" Target="http://www.aacn.nche.edu/publications/position/DNPEssentials.pdf" TargetMode="External"/><Relationship Id="rId9" Type="http://schemas.openxmlformats.org/officeDocument/2006/relationships/hyperlink" Target="http://www.aacn.nche.edu/education-resources/IPEC-2016-Updated-Core-Competencies-Report.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rowe@son.umaryland.edu" TargetMode="External"/><Relationship Id="rId2" Type="http://schemas.openxmlformats.org/officeDocument/2006/relationships/hyperlink" Target="mailto:&#8211;hcongdon@rx.umaryland.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32566"/>
            <a:ext cx="7772400" cy="1470025"/>
          </a:xfrm>
        </p:spPr>
        <p:txBody>
          <a:bodyPr>
            <a:normAutofit fontScale="90000"/>
          </a:bodyPr>
          <a:lstStyle/>
          <a:p>
            <a:r>
              <a:rPr lang="en-US" sz="4000" dirty="0" smtClean="0"/>
              <a:t>Stepwise Approach to Building Sustainable Models of Interprofessional Education and Collaborative Care in Ambulatory Community Settings</a:t>
            </a:r>
            <a:endParaRPr lang="en-US" sz="4000" dirty="0"/>
          </a:p>
        </p:txBody>
      </p:sp>
      <p:sp>
        <p:nvSpPr>
          <p:cNvPr id="3" name="Subtitle 2"/>
          <p:cNvSpPr>
            <a:spLocks noGrp="1"/>
          </p:cNvSpPr>
          <p:nvPr>
            <p:ph type="subTitle" idx="1"/>
          </p:nvPr>
        </p:nvSpPr>
        <p:spPr>
          <a:xfrm>
            <a:off x="1143000" y="4141145"/>
            <a:ext cx="6858000" cy="2133079"/>
          </a:xfrm>
        </p:spPr>
        <p:txBody>
          <a:bodyPr>
            <a:normAutofit fontScale="47500" lnSpcReduction="20000"/>
          </a:bodyPr>
          <a:lstStyle/>
          <a:p>
            <a:pPr marL="68580">
              <a:defRPr/>
            </a:pPr>
            <a:r>
              <a:rPr lang="en-US" dirty="0"/>
              <a:t>Gina Rowe, PhD, DNP, MPH, APRN,BC, PHCNS-BC, CNE </a:t>
            </a:r>
          </a:p>
          <a:p>
            <a:pPr marL="68580">
              <a:defRPr/>
            </a:pPr>
            <a:r>
              <a:rPr lang="en-US" dirty="0"/>
              <a:t>Assistant Professor and Family Nurse Practitioner</a:t>
            </a:r>
          </a:p>
          <a:p>
            <a:pPr marL="68580">
              <a:defRPr/>
            </a:pPr>
            <a:r>
              <a:rPr lang="en-US" altLang="ko-KR" dirty="0">
                <a:ea typeface="굴림" pitchFamily="34" charset="-127"/>
              </a:rPr>
              <a:t> Coordinator, DNP/FNP Program at Shady Grove</a:t>
            </a:r>
          </a:p>
          <a:p>
            <a:pPr marL="68580">
              <a:defRPr/>
            </a:pPr>
            <a:r>
              <a:rPr lang="en-US" dirty="0"/>
              <a:t>University of Maryland School of </a:t>
            </a:r>
            <a:r>
              <a:rPr lang="en-US" dirty="0" smtClean="0"/>
              <a:t>Nursing</a:t>
            </a:r>
          </a:p>
          <a:p>
            <a:pPr marL="68580">
              <a:defRPr/>
            </a:pPr>
            <a:endParaRPr lang="en-US" dirty="0"/>
          </a:p>
          <a:p>
            <a:r>
              <a:rPr lang="en-US" dirty="0" smtClean="0"/>
              <a:t>Heather Brennan Congdon, PharmD, BCPS, CDE, FNAP</a:t>
            </a:r>
          </a:p>
          <a:p>
            <a:r>
              <a:rPr lang="en-US" dirty="0" smtClean="0"/>
              <a:t>Assistant Dean for Shady Grove, University of Maryland School of Pharmacy</a:t>
            </a:r>
          </a:p>
          <a:p>
            <a:r>
              <a:rPr lang="en-US" dirty="0" smtClean="0"/>
              <a:t>Co-Director, University of Maryland, Baltimore Center for Interprofessional Education </a:t>
            </a:r>
            <a:endParaRPr lang="en-US" dirty="0"/>
          </a:p>
        </p:txBody>
      </p:sp>
    </p:spTree>
    <p:extLst>
      <p:ext uri="{BB962C8B-B14F-4D97-AF65-F5344CB8AC3E}">
        <p14:creationId xmlns:p14="http://schemas.microsoft.com/office/powerpoint/2010/main" val="2993127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538629"/>
            <a:ext cx="8602663" cy="1041400"/>
          </a:xfrm>
        </p:spPr>
        <p:txBody>
          <a:bodyPr/>
          <a:lstStyle/>
          <a:p>
            <a:r>
              <a:rPr lang="en-US" altLang="en-US" dirty="0" smtClean="0">
                <a:latin typeface="Calibri" panose="020F0502020204030204" pitchFamily="34" charset="0"/>
                <a:ea typeface="Calibri" panose="020F0502020204030204" pitchFamily="34" charset="0"/>
                <a:cs typeface="Calibri" panose="020F0502020204030204" pitchFamily="34" charset="0"/>
              </a:rPr>
              <a:t>Organizational Interest in IPE</a:t>
            </a:r>
            <a:endParaRPr lang="en-US" altLang="en-US" sz="3100" dirty="0" smtClean="0">
              <a:latin typeface="Calibri" panose="020F0502020204030204" pitchFamily="34" charset="0"/>
              <a:ea typeface="Calibri" panose="020F0502020204030204" pitchFamily="34" charset="0"/>
              <a:cs typeface="Calibri" panose="020F0502020204030204" pitchFamily="34" charset="0"/>
            </a:endParaRPr>
          </a:p>
        </p:txBody>
      </p:sp>
      <p:sp>
        <p:nvSpPr>
          <p:cNvPr id="20483" name="Content Placeholder 2"/>
          <p:cNvSpPr>
            <a:spLocks noGrp="1"/>
          </p:cNvSpPr>
          <p:nvPr>
            <p:ph idx="1"/>
          </p:nvPr>
        </p:nvSpPr>
        <p:spPr>
          <a:xfrm>
            <a:off x="4822288" y="1776879"/>
            <a:ext cx="4057135" cy="4379913"/>
          </a:xfrm>
        </p:spPr>
        <p:txBody>
          <a:bodyPr/>
          <a:lstStyle/>
          <a:p>
            <a:r>
              <a:rPr lang="en-US" altLang="en-US" sz="1600" dirty="0" smtClean="0">
                <a:latin typeface="Calibri" panose="020F0502020204030204" pitchFamily="34" charset="0"/>
                <a:ea typeface="Calibri" panose="020F0502020204030204" pitchFamily="34" charset="0"/>
                <a:cs typeface="Calibri" panose="020F0502020204030204" pitchFamily="34" charset="0"/>
              </a:rPr>
              <a:t>American Association of Colleges of Nursing</a:t>
            </a:r>
          </a:p>
          <a:p>
            <a:pPr lvl="1"/>
            <a:r>
              <a:rPr lang="en-US" altLang="en-US" sz="1600" i="1" dirty="0" smtClean="0">
                <a:latin typeface="Calibri" panose="020F0502020204030204" pitchFamily="34" charset="0"/>
                <a:ea typeface="Calibri" panose="020F0502020204030204" pitchFamily="34" charset="0"/>
                <a:cs typeface="Calibri" panose="020F0502020204030204" pitchFamily="34" charset="0"/>
              </a:rPr>
              <a:t>Essentials of Baccalaureate (2008), Masters (2011) and Doctoral (2006) Education</a:t>
            </a:r>
          </a:p>
          <a:p>
            <a:pPr lvl="1"/>
            <a:endParaRPr lang="en-US" altLang="en-US" sz="1600" i="1" dirty="0" smtClean="0">
              <a:latin typeface="Calibri" panose="020F0502020204030204" pitchFamily="34" charset="0"/>
              <a:ea typeface="Calibri" panose="020F0502020204030204" pitchFamily="34" charset="0"/>
              <a:cs typeface="Calibri" panose="020F0502020204030204" pitchFamily="34" charset="0"/>
            </a:endParaRPr>
          </a:p>
          <a:p>
            <a:r>
              <a:rPr lang="en-US" altLang="en-US" sz="1600" dirty="0">
                <a:latin typeface="Calibri" panose="020F0502020204030204" pitchFamily="34" charset="0"/>
                <a:ea typeface="Calibri" panose="020F0502020204030204" pitchFamily="34" charset="0"/>
                <a:cs typeface="Calibri" panose="020F0502020204030204" pitchFamily="34" charset="0"/>
              </a:rPr>
              <a:t>Quality and Safety Education for Nurses</a:t>
            </a:r>
          </a:p>
          <a:p>
            <a:pPr lvl="1"/>
            <a:r>
              <a:rPr lang="en-US" altLang="en-US" sz="1600" i="1" dirty="0">
                <a:latin typeface="Calibri" panose="020F0502020204030204" pitchFamily="34" charset="0"/>
                <a:ea typeface="Calibri" panose="020F0502020204030204" pitchFamily="34" charset="0"/>
                <a:cs typeface="Calibri" panose="020F0502020204030204" pitchFamily="34" charset="0"/>
              </a:rPr>
              <a:t>Entry-level and Graduate Competencies</a:t>
            </a:r>
            <a:r>
              <a:rPr lang="en-US" altLang="en-US" sz="1600" dirty="0">
                <a:latin typeface="Calibri" panose="020F0502020204030204" pitchFamily="34" charset="0"/>
                <a:ea typeface="Calibri" panose="020F0502020204030204" pitchFamily="34" charset="0"/>
                <a:cs typeface="Calibri" panose="020F0502020204030204" pitchFamily="34" charset="0"/>
              </a:rPr>
              <a:t>, 2007, </a:t>
            </a:r>
            <a:r>
              <a:rPr lang="en-US" altLang="en-US" sz="1600" dirty="0" smtClean="0">
                <a:latin typeface="Calibri" panose="020F0502020204030204" pitchFamily="34" charset="0"/>
                <a:ea typeface="Calibri" panose="020F0502020204030204" pitchFamily="34" charset="0"/>
                <a:cs typeface="Calibri" panose="020F0502020204030204" pitchFamily="34" charset="0"/>
              </a:rPr>
              <a:t>2012</a:t>
            </a:r>
          </a:p>
          <a:p>
            <a:pPr lvl="1"/>
            <a:endParaRPr lang="en-US" altLang="en-US" sz="1600" dirty="0">
              <a:latin typeface="Calibri" panose="020F0502020204030204" pitchFamily="34" charset="0"/>
              <a:ea typeface="Calibri" panose="020F0502020204030204" pitchFamily="34" charset="0"/>
              <a:cs typeface="Calibri" panose="020F0502020204030204" pitchFamily="34" charset="0"/>
            </a:endParaRPr>
          </a:p>
          <a:p>
            <a:r>
              <a:rPr lang="en-US" altLang="en-US" sz="1600" dirty="0" smtClean="0">
                <a:latin typeface="Calibri" panose="020F0502020204030204" pitchFamily="34" charset="0"/>
                <a:ea typeface="Calibri" panose="020F0502020204030204" pitchFamily="34" charset="0"/>
                <a:cs typeface="Calibri" panose="020F0502020204030204" pitchFamily="34" charset="0"/>
              </a:rPr>
              <a:t>Professional Competencies, e.g., National Organization of Nurse Practitioner Faculty </a:t>
            </a:r>
          </a:p>
          <a:p>
            <a:pPr lvl="1"/>
            <a:r>
              <a:rPr lang="en-US" altLang="en-US" sz="1600" i="1" dirty="0" smtClean="0">
                <a:latin typeface="Calibri" panose="020F0502020204030204" pitchFamily="34" charset="0"/>
                <a:ea typeface="Calibri" panose="020F0502020204030204" pitchFamily="34" charset="0"/>
                <a:cs typeface="Calibri" panose="020F0502020204030204" pitchFamily="34" charset="0"/>
              </a:rPr>
              <a:t>NP Core Competencies</a:t>
            </a:r>
            <a:r>
              <a:rPr lang="en-US" altLang="en-US" sz="1600" dirty="0" smtClean="0">
                <a:latin typeface="Calibri" panose="020F0502020204030204" pitchFamily="34" charset="0"/>
                <a:ea typeface="Calibri" panose="020F0502020204030204" pitchFamily="34" charset="0"/>
                <a:cs typeface="Calibri" panose="020F0502020204030204" pitchFamily="34" charset="0"/>
              </a:rPr>
              <a:t>, 2012, 2017</a:t>
            </a:r>
          </a:p>
          <a:p>
            <a:pPr marL="457200" lvl="1" indent="0">
              <a:buNone/>
            </a:pPr>
            <a:endParaRPr lang="en-US" altLang="en-US" sz="1600" dirty="0" smtClean="0">
              <a:latin typeface="Calibri" panose="020F0502020204030204" pitchFamily="34" charset="0"/>
              <a:ea typeface="Calibri" panose="020F0502020204030204" pitchFamily="34" charset="0"/>
              <a:cs typeface="Calibri" panose="020F0502020204030204" pitchFamily="34" charset="0"/>
            </a:endParaRPr>
          </a:p>
          <a:p>
            <a:r>
              <a:rPr lang="en-US" altLang="en-US" sz="1600" dirty="0" smtClean="0">
                <a:latin typeface="Calibri" panose="020F0502020204030204" pitchFamily="34" charset="0"/>
                <a:ea typeface="Calibri" panose="020F0502020204030204" pitchFamily="34" charset="0"/>
                <a:cs typeface="Calibri" panose="020F0502020204030204" pitchFamily="34" charset="0"/>
              </a:rPr>
              <a:t>Institute of Medicine </a:t>
            </a:r>
          </a:p>
          <a:p>
            <a:pPr lvl="1"/>
            <a:r>
              <a:rPr lang="en-US" altLang="en-US" sz="1600" i="1" dirty="0">
                <a:latin typeface="Calibri" panose="020F0502020204030204" pitchFamily="34" charset="0"/>
                <a:ea typeface="Calibri" panose="020F0502020204030204" pitchFamily="34" charset="0"/>
                <a:cs typeface="Calibri" panose="020F0502020204030204" pitchFamily="34" charset="0"/>
              </a:rPr>
              <a:t>The Future of Nursing: Leading Change, Advancing Health, </a:t>
            </a:r>
            <a:r>
              <a:rPr lang="en-US" altLang="en-US" sz="1600" dirty="0">
                <a:latin typeface="Calibri" panose="020F0502020204030204" pitchFamily="34" charset="0"/>
                <a:ea typeface="Calibri" panose="020F0502020204030204" pitchFamily="34" charset="0"/>
                <a:cs typeface="Calibri" panose="020F0502020204030204" pitchFamily="34" charset="0"/>
              </a:rPr>
              <a:t>2010</a:t>
            </a:r>
            <a:endParaRPr lang="en-US" altLang="en-US" sz="1600" dirty="0">
              <a:latin typeface="Calibri" panose="020F0502020204030204" pitchFamily="34" charset="0"/>
            </a:endParaRPr>
          </a:p>
          <a:p>
            <a:endParaRPr lang="en-US" altLang="en-US" sz="1600" dirty="0" smtClean="0"/>
          </a:p>
        </p:txBody>
      </p:sp>
      <p:sp>
        <p:nvSpPr>
          <p:cNvPr id="4" name="Text Placeholder 3"/>
          <p:cNvSpPr>
            <a:spLocks noGrp="1"/>
          </p:cNvSpPr>
          <p:nvPr>
            <p:ph type="body" idx="4294967295"/>
          </p:nvPr>
        </p:nvSpPr>
        <p:spPr>
          <a:xfrm>
            <a:off x="5871766" y="1386354"/>
            <a:ext cx="2198687" cy="390525"/>
          </a:xfrm>
        </p:spPr>
        <p:txBody>
          <a:bodyPr>
            <a:normAutofit lnSpcReduction="10000"/>
          </a:bodyPr>
          <a:lstStyle/>
          <a:p>
            <a:pPr marL="0" indent="0" algn="ctr">
              <a:buFont typeface="Wingdings 2" panose="05020102010507070707" pitchFamily="18" charset="2"/>
              <a:buNone/>
              <a:defRPr/>
            </a:pPr>
            <a:r>
              <a:rPr lang="en-US" sz="2000" b="1" u="sng" dirty="0" smtClean="0">
                <a:latin typeface="Calibri" panose="020F0502020204030204" pitchFamily="34" charset="0"/>
                <a:cs typeface="Calibri" panose="020F0502020204030204" pitchFamily="34" charset="0"/>
              </a:rPr>
              <a:t>Nursing</a:t>
            </a:r>
            <a:endParaRPr lang="en-US" sz="2000" b="1" u="sng" dirty="0">
              <a:latin typeface="Calibri" panose="020F0502020204030204" pitchFamily="34" charset="0"/>
              <a:cs typeface="Calibri" panose="020F0502020204030204" pitchFamily="34" charset="0"/>
            </a:endParaRPr>
          </a:p>
        </p:txBody>
      </p:sp>
      <p:sp>
        <p:nvSpPr>
          <p:cNvPr id="5" name="Text Placeholder 4"/>
          <p:cNvSpPr>
            <a:spLocks noGrp="1"/>
          </p:cNvSpPr>
          <p:nvPr>
            <p:ph type="body" sz="quarter" idx="4294967295"/>
          </p:nvPr>
        </p:nvSpPr>
        <p:spPr>
          <a:xfrm>
            <a:off x="622558" y="1383179"/>
            <a:ext cx="3065463" cy="393700"/>
          </a:xfrm>
        </p:spPr>
        <p:txBody>
          <a:bodyPr>
            <a:normAutofit lnSpcReduction="10000"/>
          </a:bodyPr>
          <a:lstStyle/>
          <a:p>
            <a:pPr marL="0" indent="0" algn="ctr">
              <a:buFont typeface="Wingdings 2" panose="05020102010507070707" pitchFamily="18" charset="2"/>
              <a:buNone/>
              <a:defRPr/>
            </a:pPr>
            <a:r>
              <a:rPr lang="en-US" sz="2000" b="1" u="sng" dirty="0" smtClean="0">
                <a:latin typeface="Calibri" panose="020F0502020204030204" pitchFamily="34" charset="0"/>
                <a:cs typeface="Calibri" panose="020F0502020204030204" pitchFamily="34" charset="0"/>
              </a:rPr>
              <a:t>Healthcare Environment</a:t>
            </a:r>
            <a:endParaRPr lang="en-US" sz="2000" b="1" u="sng" dirty="0">
              <a:latin typeface="Calibri" panose="020F0502020204030204" pitchFamily="34" charset="0"/>
              <a:cs typeface="Calibri" panose="020F0502020204030204" pitchFamily="34" charset="0"/>
            </a:endParaRPr>
          </a:p>
        </p:txBody>
      </p:sp>
      <p:sp>
        <p:nvSpPr>
          <p:cNvPr id="20486" name="TextBox 6"/>
          <p:cNvSpPr txBox="1">
            <a:spLocks noChangeArrowheads="1"/>
          </p:cNvSpPr>
          <p:nvPr/>
        </p:nvSpPr>
        <p:spPr bwMode="auto">
          <a:xfrm>
            <a:off x="370789" y="1776879"/>
            <a:ext cx="440531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1600" dirty="0" smtClean="0">
                <a:latin typeface="Calibri" panose="020F0502020204030204" pitchFamily="34" charset="0"/>
              </a:rPr>
              <a:t>Institute </a:t>
            </a:r>
            <a:r>
              <a:rPr lang="en-US" altLang="en-US" sz="1600" dirty="0">
                <a:latin typeface="Calibri" panose="020F0502020204030204" pitchFamily="34" charset="0"/>
              </a:rPr>
              <a:t>of Medicine reports</a:t>
            </a:r>
          </a:p>
          <a:p>
            <a:pPr lvl="1">
              <a:buFont typeface="Arial" panose="020B0604020202020204" pitchFamily="34" charset="0"/>
              <a:buChar char="•"/>
            </a:pPr>
            <a:r>
              <a:rPr lang="en-US" altLang="en-US" sz="1600" i="1" dirty="0">
                <a:latin typeface="Calibri" panose="020F0502020204030204" pitchFamily="34" charset="0"/>
              </a:rPr>
              <a:t>To Err is </a:t>
            </a:r>
            <a:r>
              <a:rPr lang="en-US" altLang="en-US" sz="1600" i="1" dirty="0" smtClean="0">
                <a:latin typeface="Calibri" panose="020F0502020204030204" pitchFamily="34" charset="0"/>
              </a:rPr>
              <a:t>Human, </a:t>
            </a:r>
            <a:r>
              <a:rPr lang="en-US" altLang="en-US" sz="1600" dirty="0" smtClean="0">
                <a:latin typeface="Calibri" panose="020F0502020204030204" pitchFamily="34" charset="0"/>
              </a:rPr>
              <a:t>1999</a:t>
            </a:r>
            <a:endParaRPr lang="en-US" altLang="en-US" sz="1600" dirty="0">
              <a:latin typeface="Calibri" panose="020F0502020204030204" pitchFamily="34" charset="0"/>
            </a:endParaRPr>
          </a:p>
          <a:p>
            <a:pPr lvl="1">
              <a:buFont typeface="Arial" panose="020B0604020202020204" pitchFamily="34" charset="0"/>
              <a:buChar char="•"/>
            </a:pPr>
            <a:endParaRPr lang="en-US" altLang="en-US" sz="1000" dirty="0">
              <a:latin typeface="Calibri" panose="020F0502020204030204" pitchFamily="34" charset="0"/>
            </a:endParaRPr>
          </a:p>
          <a:p>
            <a:pPr>
              <a:buFont typeface="Arial" panose="020B0604020202020204" pitchFamily="34" charset="0"/>
              <a:buChar char="•"/>
            </a:pPr>
            <a:r>
              <a:rPr lang="en-US" altLang="en-US" sz="1600" dirty="0">
                <a:latin typeface="Calibri" panose="020F0502020204030204" pitchFamily="34" charset="0"/>
              </a:rPr>
              <a:t>Institute of Healthcare Improvement</a:t>
            </a:r>
          </a:p>
          <a:p>
            <a:pPr lvl="1">
              <a:buFont typeface="Arial" panose="020B0604020202020204" pitchFamily="34" charset="0"/>
              <a:buChar char="•"/>
            </a:pPr>
            <a:r>
              <a:rPr lang="en-US" altLang="en-US" sz="1600" i="1" dirty="0">
                <a:latin typeface="Calibri" panose="020F0502020204030204" pitchFamily="34" charset="0"/>
              </a:rPr>
              <a:t>Triple Aim Initiative</a:t>
            </a:r>
            <a:r>
              <a:rPr lang="en-US" altLang="en-US" sz="1600" dirty="0">
                <a:latin typeface="Calibri" panose="020F0502020204030204" pitchFamily="34" charset="0"/>
              </a:rPr>
              <a:t>, 2007</a:t>
            </a:r>
          </a:p>
          <a:p>
            <a:pPr lvl="1">
              <a:buFont typeface="Arial" panose="020B0604020202020204" pitchFamily="34" charset="0"/>
              <a:buChar char="•"/>
            </a:pPr>
            <a:endParaRPr lang="en-US" altLang="en-US" sz="1000" dirty="0">
              <a:latin typeface="Calibri" panose="020F0502020204030204" pitchFamily="34" charset="0"/>
            </a:endParaRPr>
          </a:p>
          <a:p>
            <a:pPr>
              <a:buFont typeface="Arial" panose="020B0604020202020204" pitchFamily="34" charset="0"/>
              <a:buChar char="•"/>
            </a:pPr>
            <a:r>
              <a:rPr lang="en-US" altLang="en-US" sz="1600" dirty="0">
                <a:latin typeface="Calibri" panose="020F0502020204030204" pitchFamily="34" charset="0"/>
              </a:rPr>
              <a:t>National Legislation</a:t>
            </a:r>
          </a:p>
          <a:p>
            <a:pPr lvl="1">
              <a:buFont typeface="Arial" panose="020B0604020202020204" pitchFamily="34" charset="0"/>
              <a:buChar char="•"/>
            </a:pPr>
            <a:r>
              <a:rPr lang="en-US" altLang="en-US" sz="1600" dirty="0">
                <a:latin typeface="Calibri" panose="020F0502020204030204" pitchFamily="34" charset="0"/>
              </a:rPr>
              <a:t>Affordable Care Act, 2010</a:t>
            </a:r>
          </a:p>
          <a:p>
            <a:pPr lvl="1">
              <a:buFont typeface="Arial" panose="020B0604020202020204" pitchFamily="34" charset="0"/>
              <a:buChar char="•"/>
            </a:pPr>
            <a:r>
              <a:rPr lang="en-US" altLang="en-US" sz="1600" dirty="0">
                <a:latin typeface="Calibri" panose="020F0502020204030204" pitchFamily="34" charset="0"/>
              </a:rPr>
              <a:t> Medicare Access and CHIP Reauthorization Act (MACRA), </a:t>
            </a:r>
            <a:r>
              <a:rPr lang="en-US" altLang="en-US" sz="1600" dirty="0" smtClean="0">
                <a:latin typeface="Calibri" panose="020F0502020204030204" pitchFamily="34" charset="0"/>
              </a:rPr>
              <a:t>2015</a:t>
            </a:r>
          </a:p>
          <a:p>
            <a:pPr lvl="1">
              <a:buFont typeface="Arial" panose="020B0604020202020204" pitchFamily="34" charset="0"/>
              <a:buChar char="•"/>
            </a:pPr>
            <a:endParaRPr lang="en-US" altLang="en-US" sz="1000" dirty="0">
              <a:latin typeface="Calibri" panose="020F0502020204030204" pitchFamily="34" charset="0"/>
            </a:endParaRPr>
          </a:p>
          <a:p>
            <a:pPr>
              <a:buFont typeface="Arial" panose="020B0604020202020204" pitchFamily="34" charset="0"/>
              <a:buChar char="•"/>
            </a:pPr>
            <a:r>
              <a:rPr lang="en-US" sz="1600" dirty="0" smtClean="0">
                <a:latin typeface="+mj-lt"/>
              </a:rPr>
              <a:t>Accreditation Standards</a:t>
            </a:r>
          </a:p>
          <a:p>
            <a:pPr marL="0" indent="0"/>
            <a:endParaRPr lang="en-US" sz="1000" dirty="0" smtClean="0">
              <a:latin typeface="+mj-lt"/>
            </a:endParaRPr>
          </a:p>
          <a:p>
            <a:pPr>
              <a:buFont typeface="Arial" panose="020B0604020202020204" pitchFamily="34" charset="0"/>
              <a:buChar char="•"/>
            </a:pPr>
            <a:r>
              <a:rPr lang="en-US" sz="1600" dirty="0" smtClean="0">
                <a:latin typeface="+mj-lt"/>
              </a:rPr>
              <a:t>Competencies</a:t>
            </a:r>
            <a:endParaRPr lang="en-US" sz="1600" dirty="0">
              <a:latin typeface="+mj-lt"/>
            </a:endParaRPr>
          </a:p>
          <a:p>
            <a:pPr lvl="1">
              <a:buFont typeface="Arial" panose="020B0604020202020204" pitchFamily="34" charset="0"/>
              <a:buChar char="•"/>
            </a:pPr>
            <a:r>
              <a:rPr lang="en-US" sz="1600" dirty="0" smtClean="0">
                <a:latin typeface="+mj-lt"/>
              </a:rPr>
              <a:t>IPEC </a:t>
            </a:r>
            <a:r>
              <a:rPr lang="en-US" sz="1600" dirty="0">
                <a:latin typeface="+mj-lt"/>
              </a:rPr>
              <a:t>Core Competencies </a:t>
            </a:r>
            <a:endParaRPr lang="en-US" sz="1600" dirty="0" smtClean="0">
              <a:latin typeface="+mj-lt"/>
            </a:endParaRPr>
          </a:p>
          <a:p>
            <a:pPr lvl="1">
              <a:buFont typeface="Arial" panose="020B0604020202020204" pitchFamily="34" charset="0"/>
              <a:buChar char="•"/>
            </a:pPr>
            <a:r>
              <a:rPr lang="en-US" sz="1600" dirty="0" smtClean="0">
                <a:latin typeface="+mj-lt"/>
              </a:rPr>
              <a:t>NACE Competencies</a:t>
            </a:r>
            <a:endParaRPr lang="en-US" sz="1600" dirty="0">
              <a:latin typeface="+mj-lt"/>
            </a:endParaRPr>
          </a:p>
          <a:p>
            <a:pPr>
              <a:buFont typeface="Arial" panose="020B0604020202020204" pitchFamily="34" charset="0"/>
              <a:buChar char="•"/>
            </a:pPr>
            <a:endParaRPr lang="en-US" sz="1600" dirty="0"/>
          </a:p>
          <a:p>
            <a:pPr>
              <a:buFont typeface="Arial" panose="020B0604020202020204" pitchFamily="34" charset="0"/>
              <a:buChar char="•"/>
            </a:pPr>
            <a:endParaRPr lang="en-US" altLang="en-US" sz="1600" dirty="0">
              <a:latin typeface="Calibri" panose="020F0502020204030204" pitchFamily="34" charset="0"/>
            </a:endParaRPr>
          </a:p>
        </p:txBody>
      </p:sp>
    </p:spTree>
    <p:extLst>
      <p:ext uri="{BB962C8B-B14F-4D97-AF65-F5344CB8AC3E}">
        <p14:creationId xmlns:p14="http://schemas.microsoft.com/office/powerpoint/2010/main" val="68002397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265" y="697990"/>
            <a:ext cx="9352757" cy="1143000"/>
          </a:xfrm>
        </p:spPr>
        <p:txBody>
          <a:bodyPr>
            <a:noAutofit/>
          </a:bodyPr>
          <a:lstStyle/>
          <a:p>
            <a:r>
              <a:rPr lang="en-US" sz="2700" dirty="0" smtClean="0"/>
              <a:t>Nursing and  Interprofessional Education Collaborative </a:t>
            </a:r>
            <a:br>
              <a:rPr lang="en-US" sz="2700" dirty="0" smtClean="0"/>
            </a:br>
            <a:r>
              <a:rPr lang="en-US" sz="2700" dirty="0" smtClean="0"/>
              <a:t>(IPEC) Essentials and Competencies</a:t>
            </a:r>
            <a:endParaRPr lang="en-US" sz="2700" dirty="0"/>
          </a:p>
        </p:txBody>
      </p:sp>
      <p:sp>
        <p:nvSpPr>
          <p:cNvPr id="3" name="Text Placeholder 2"/>
          <p:cNvSpPr>
            <a:spLocks noGrp="1"/>
          </p:cNvSpPr>
          <p:nvPr>
            <p:ph type="body" idx="1"/>
          </p:nvPr>
        </p:nvSpPr>
        <p:spPr>
          <a:xfrm>
            <a:off x="286871" y="1659473"/>
            <a:ext cx="4210517" cy="639762"/>
          </a:xfrm>
        </p:spPr>
        <p:txBody>
          <a:bodyPr/>
          <a:lstStyle/>
          <a:p>
            <a:r>
              <a:rPr lang="en-US" u="sng" dirty="0" smtClean="0"/>
              <a:t>Nursing Competencies</a:t>
            </a:r>
            <a:endParaRPr lang="en-US" u="sng" dirty="0"/>
          </a:p>
        </p:txBody>
      </p:sp>
      <p:sp>
        <p:nvSpPr>
          <p:cNvPr id="4" name="Content Placeholder 3"/>
          <p:cNvSpPr>
            <a:spLocks noGrp="1"/>
          </p:cNvSpPr>
          <p:nvPr>
            <p:ph sz="half" idx="2"/>
          </p:nvPr>
        </p:nvSpPr>
        <p:spPr>
          <a:xfrm>
            <a:off x="286870" y="2304191"/>
            <a:ext cx="4210517" cy="3951288"/>
          </a:xfrm>
        </p:spPr>
        <p:txBody>
          <a:bodyPr>
            <a:noAutofit/>
          </a:bodyPr>
          <a:lstStyle/>
          <a:p>
            <a:pPr marL="457200">
              <a:defRPr/>
            </a:pPr>
            <a:r>
              <a:rPr lang="en-US" sz="2000" dirty="0" smtClean="0">
                <a:latin typeface="Calibri" panose="020F0502020204030204" pitchFamily="34" charset="0"/>
                <a:cs typeface="Calibri" panose="020F0502020204030204" pitchFamily="34" charset="0"/>
              </a:rPr>
              <a:t>AACN Essentials </a:t>
            </a:r>
          </a:p>
          <a:p>
            <a:pPr marL="857250" lvl="1">
              <a:defRPr/>
            </a:pPr>
            <a:r>
              <a:rPr lang="en-US" sz="1600" dirty="0">
                <a:latin typeface="Calibri" panose="020F0502020204030204" pitchFamily="34" charset="0"/>
                <a:cs typeface="Calibri" panose="020F0502020204030204" pitchFamily="34" charset="0"/>
              </a:rPr>
              <a:t>Quality improvement and safety</a:t>
            </a:r>
          </a:p>
          <a:p>
            <a:pPr marL="857250" lvl="1">
              <a:defRPr/>
            </a:pPr>
            <a:r>
              <a:rPr lang="en-US" sz="1600" dirty="0">
                <a:latin typeface="Calibri" panose="020F0502020204030204" pitchFamily="34" charset="0"/>
                <a:cs typeface="Calibri" panose="020F0502020204030204" pitchFamily="34" charset="0"/>
              </a:rPr>
              <a:t>Inter-professional communication/collaboration </a:t>
            </a:r>
          </a:p>
          <a:p>
            <a:pPr marL="857250" lvl="1">
              <a:defRPr/>
            </a:pPr>
            <a:endParaRPr lang="en-US" sz="1600" dirty="0">
              <a:latin typeface="Calibri" panose="020F0502020204030204" pitchFamily="34" charset="0"/>
              <a:cs typeface="Calibri" panose="020F0502020204030204" pitchFamily="34" charset="0"/>
            </a:endParaRPr>
          </a:p>
          <a:p>
            <a:r>
              <a:rPr lang="en-US" sz="2000" dirty="0"/>
              <a:t>QSEN </a:t>
            </a:r>
          </a:p>
          <a:p>
            <a:pPr lvl="1"/>
            <a:r>
              <a:rPr lang="en-US" sz="1600" dirty="0">
                <a:solidFill>
                  <a:schemeClr val="accent6">
                    <a:lumMod val="75000"/>
                  </a:schemeClr>
                </a:solidFill>
              </a:rPr>
              <a:t>Teamwork and collaboration</a:t>
            </a:r>
          </a:p>
          <a:p>
            <a:pPr lvl="1"/>
            <a:r>
              <a:rPr lang="en-US" sz="1600" dirty="0" smtClean="0"/>
              <a:t>Safety</a:t>
            </a:r>
          </a:p>
          <a:p>
            <a:pPr lvl="1"/>
            <a:endParaRPr lang="en-US" dirty="0">
              <a:latin typeface="Calibri" panose="020F0502020204030204" pitchFamily="34" charset="0"/>
              <a:cs typeface="Calibri" panose="020F0502020204030204" pitchFamily="34" charset="0"/>
            </a:endParaRPr>
          </a:p>
          <a:p>
            <a:pPr marL="457200">
              <a:defRPr/>
            </a:pPr>
            <a:r>
              <a:rPr lang="en-US" sz="2000" dirty="0" smtClean="0">
                <a:latin typeface="Calibri" panose="020F0502020204030204" pitchFamily="34" charset="0"/>
                <a:cs typeface="Calibri" panose="020F0502020204030204" pitchFamily="34" charset="0"/>
              </a:rPr>
              <a:t> NONPF Competencies</a:t>
            </a:r>
          </a:p>
          <a:p>
            <a:pPr marL="857250" lvl="1">
              <a:defRPr/>
            </a:pPr>
            <a:r>
              <a:rPr lang="en-US" sz="1600" dirty="0" smtClean="0">
                <a:solidFill>
                  <a:srgbClr val="FF0000"/>
                </a:solidFill>
                <a:latin typeface="Calibri" panose="020F0502020204030204" pitchFamily="34" charset="0"/>
                <a:cs typeface="Calibri" panose="020F0502020204030204" pitchFamily="34" charset="0"/>
              </a:rPr>
              <a:t>Collaboration and coordination</a:t>
            </a:r>
          </a:p>
          <a:p>
            <a:pPr marL="857250" lvl="1">
              <a:defRPr/>
            </a:pPr>
            <a:r>
              <a:rPr lang="en-US" sz="1600" dirty="0" smtClean="0">
                <a:solidFill>
                  <a:srgbClr val="00B050"/>
                </a:solidFill>
                <a:latin typeface="Calibri" panose="020F0502020204030204" pitchFamily="34" charset="0"/>
                <a:cs typeface="Calibri" panose="020F0502020204030204" pitchFamily="34" charset="0"/>
              </a:rPr>
              <a:t>Ethics </a:t>
            </a:r>
          </a:p>
          <a:p>
            <a:endParaRPr lang="en-US" sz="1600" dirty="0" smtClean="0"/>
          </a:p>
        </p:txBody>
      </p:sp>
      <p:sp>
        <p:nvSpPr>
          <p:cNvPr id="5" name="Text Placeholder 4"/>
          <p:cNvSpPr>
            <a:spLocks noGrp="1"/>
          </p:cNvSpPr>
          <p:nvPr>
            <p:ph type="body" sz="quarter" idx="3"/>
          </p:nvPr>
        </p:nvSpPr>
        <p:spPr>
          <a:xfrm>
            <a:off x="4643717" y="1659473"/>
            <a:ext cx="4041775" cy="639762"/>
          </a:xfrm>
        </p:spPr>
        <p:txBody>
          <a:bodyPr/>
          <a:lstStyle/>
          <a:p>
            <a:r>
              <a:rPr lang="en-US" u="sng" dirty="0" smtClean="0"/>
              <a:t>IPEC Competencies</a:t>
            </a:r>
            <a:endParaRPr lang="en-US" u="sng" dirty="0"/>
          </a:p>
        </p:txBody>
      </p:sp>
      <p:sp>
        <p:nvSpPr>
          <p:cNvPr id="6" name="Content Placeholder 5"/>
          <p:cNvSpPr>
            <a:spLocks noGrp="1"/>
          </p:cNvSpPr>
          <p:nvPr>
            <p:ph sz="quarter" idx="4"/>
          </p:nvPr>
        </p:nvSpPr>
        <p:spPr>
          <a:xfrm>
            <a:off x="4643715" y="2304191"/>
            <a:ext cx="4041775" cy="3951288"/>
          </a:xfrm>
        </p:spPr>
        <p:txBody>
          <a:bodyPr>
            <a:normAutofit/>
          </a:bodyPr>
          <a:lstStyle/>
          <a:p>
            <a:r>
              <a:rPr lang="en-US" sz="2000" dirty="0" smtClean="0"/>
              <a:t>Values and </a:t>
            </a:r>
            <a:r>
              <a:rPr lang="en-US" sz="2000" dirty="0" smtClean="0">
                <a:solidFill>
                  <a:srgbClr val="00B050"/>
                </a:solidFill>
              </a:rPr>
              <a:t>Ethics</a:t>
            </a:r>
          </a:p>
          <a:p>
            <a:r>
              <a:rPr lang="en-US" sz="2000" dirty="0" smtClean="0"/>
              <a:t>Roles/Responsibilities</a:t>
            </a:r>
          </a:p>
          <a:p>
            <a:r>
              <a:rPr lang="en-US" sz="2000" dirty="0" smtClean="0">
                <a:solidFill>
                  <a:srgbClr val="FF0000"/>
                </a:solidFill>
              </a:rPr>
              <a:t>Interprofessional Communication</a:t>
            </a:r>
          </a:p>
          <a:p>
            <a:r>
              <a:rPr lang="en-US" sz="2000" dirty="0" smtClean="0">
                <a:solidFill>
                  <a:schemeClr val="accent6">
                    <a:lumMod val="75000"/>
                  </a:schemeClr>
                </a:solidFill>
              </a:rPr>
              <a:t>Teams and Teamwork</a:t>
            </a:r>
          </a:p>
          <a:p>
            <a:endParaRPr lang="en-US" sz="2000" dirty="0">
              <a:solidFill>
                <a:schemeClr val="accent6">
                  <a:lumMod val="75000"/>
                </a:schemeClr>
              </a:solidFill>
            </a:endParaRPr>
          </a:p>
          <a:p>
            <a:pPr marL="0" indent="0">
              <a:buNone/>
            </a:pPr>
            <a:endParaRPr lang="en-US" sz="2000" dirty="0"/>
          </a:p>
        </p:txBody>
      </p:sp>
    </p:spTree>
    <p:extLst>
      <p:ext uri="{BB962C8B-B14F-4D97-AF65-F5344CB8AC3E}">
        <p14:creationId xmlns:p14="http://schemas.microsoft.com/office/powerpoint/2010/main" val="9281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779" y="579338"/>
            <a:ext cx="7704667" cy="1258421"/>
          </a:xfrm>
        </p:spPr>
        <p:txBody>
          <a:bodyPr/>
          <a:lstStyle/>
          <a:p>
            <a:r>
              <a:rPr lang="en-US" dirty="0" smtClean="0"/>
              <a:t>“Buckets” </a:t>
            </a:r>
            <a:r>
              <a:rPr lang="en-US" dirty="0"/>
              <a:t>of </a:t>
            </a:r>
            <a:r>
              <a:rPr lang="en-US" dirty="0" smtClean="0"/>
              <a:t>IPE: </a:t>
            </a:r>
            <a:br>
              <a:rPr lang="en-US" dirty="0" smtClean="0"/>
            </a:br>
            <a:r>
              <a:rPr lang="en-US" dirty="0" smtClean="0"/>
              <a:t>Where Does IPE in Practice Fit?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438400"/>
            <a:ext cx="3038475" cy="33528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695" y="2438400"/>
            <a:ext cx="3038475" cy="335280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2170" y="2438400"/>
            <a:ext cx="3038475" cy="3352800"/>
          </a:xfrm>
          <a:prstGeom prst="rect">
            <a:avLst/>
          </a:prstGeom>
        </p:spPr>
      </p:pic>
      <p:sp>
        <p:nvSpPr>
          <p:cNvPr id="8" name="TextBox 7"/>
          <p:cNvSpPr txBox="1"/>
          <p:nvPr/>
        </p:nvSpPr>
        <p:spPr>
          <a:xfrm>
            <a:off x="612694" y="4192017"/>
            <a:ext cx="1905000" cy="369332"/>
          </a:xfrm>
          <a:prstGeom prst="rect">
            <a:avLst/>
          </a:prstGeom>
          <a:noFill/>
        </p:spPr>
        <p:txBody>
          <a:bodyPr wrap="square" rtlCol="0">
            <a:spAutoFit/>
          </a:bodyPr>
          <a:lstStyle/>
          <a:p>
            <a:pPr algn="ctr"/>
            <a:r>
              <a:rPr lang="en-US" dirty="0"/>
              <a:t>EXPOSURE</a:t>
            </a:r>
          </a:p>
        </p:txBody>
      </p:sp>
      <p:sp>
        <p:nvSpPr>
          <p:cNvPr id="9" name="TextBox 8"/>
          <p:cNvSpPr txBox="1"/>
          <p:nvPr/>
        </p:nvSpPr>
        <p:spPr>
          <a:xfrm>
            <a:off x="3640613" y="4192017"/>
            <a:ext cx="1905000" cy="369332"/>
          </a:xfrm>
          <a:prstGeom prst="rect">
            <a:avLst/>
          </a:prstGeom>
          <a:noFill/>
        </p:spPr>
        <p:txBody>
          <a:bodyPr wrap="square" rtlCol="0">
            <a:spAutoFit/>
          </a:bodyPr>
          <a:lstStyle/>
          <a:p>
            <a:pPr algn="ctr"/>
            <a:r>
              <a:rPr lang="en-US" dirty="0"/>
              <a:t>IMMERSION</a:t>
            </a:r>
          </a:p>
        </p:txBody>
      </p:sp>
      <p:sp>
        <p:nvSpPr>
          <p:cNvPr id="10" name="TextBox 9"/>
          <p:cNvSpPr txBox="1"/>
          <p:nvPr/>
        </p:nvSpPr>
        <p:spPr>
          <a:xfrm>
            <a:off x="6658907" y="4192017"/>
            <a:ext cx="1905000" cy="369332"/>
          </a:xfrm>
          <a:prstGeom prst="rect">
            <a:avLst/>
          </a:prstGeom>
          <a:noFill/>
        </p:spPr>
        <p:txBody>
          <a:bodyPr wrap="square" rtlCol="0">
            <a:spAutoFit/>
          </a:bodyPr>
          <a:lstStyle/>
          <a:p>
            <a:pPr algn="ctr"/>
            <a:r>
              <a:rPr lang="en-US" dirty="0"/>
              <a:t>COMPETENCE</a:t>
            </a:r>
          </a:p>
        </p:txBody>
      </p:sp>
    </p:spTree>
    <p:extLst>
      <p:ext uri="{BB962C8B-B14F-4D97-AF65-F5344CB8AC3E}">
        <p14:creationId xmlns:p14="http://schemas.microsoft.com/office/powerpoint/2010/main" val="281559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2" y="604393"/>
            <a:ext cx="8229600" cy="1143000"/>
          </a:xfrm>
        </p:spPr>
        <p:txBody>
          <a:bodyPr>
            <a:normAutofit fontScale="90000"/>
          </a:bodyPr>
          <a:lstStyle/>
          <a:p>
            <a:r>
              <a:rPr lang="en-US" dirty="0" smtClean="0"/>
              <a:t>Stepwise Approach to Sustainable Model of IPE and IPC (Competence)</a:t>
            </a:r>
            <a:endParaRPr lang="en-US" dirty="0"/>
          </a:p>
        </p:txBody>
      </p:sp>
      <p:sp>
        <p:nvSpPr>
          <p:cNvPr id="3" name="Content Placeholder 2"/>
          <p:cNvSpPr>
            <a:spLocks noGrp="1"/>
          </p:cNvSpPr>
          <p:nvPr>
            <p:ph idx="1"/>
          </p:nvPr>
        </p:nvSpPr>
        <p:spPr>
          <a:xfrm>
            <a:off x="702615" y="2195611"/>
            <a:ext cx="4475875" cy="4206648"/>
          </a:xfrm>
        </p:spPr>
        <p:txBody>
          <a:bodyPr>
            <a:normAutofit/>
          </a:bodyPr>
          <a:lstStyle/>
          <a:p>
            <a:r>
              <a:rPr lang="en-US" dirty="0" smtClean="0"/>
              <a:t>Start small - pilot</a:t>
            </a:r>
          </a:p>
          <a:p>
            <a:r>
              <a:rPr lang="en-US" dirty="0" smtClean="0"/>
              <a:t>Go slow</a:t>
            </a:r>
          </a:p>
          <a:p>
            <a:r>
              <a:rPr lang="en-US" dirty="0" smtClean="0"/>
              <a:t>Build upon successes</a:t>
            </a:r>
          </a:p>
          <a:p>
            <a:r>
              <a:rPr lang="en-US" dirty="0" smtClean="0"/>
              <a:t>Learn from pitfalls</a:t>
            </a:r>
          </a:p>
          <a:p>
            <a:r>
              <a:rPr lang="en-US" dirty="0" smtClean="0"/>
              <a:t>Assess!</a:t>
            </a:r>
          </a:p>
          <a:p>
            <a:r>
              <a:rPr lang="en-US" b="1" dirty="0" smtClean="0"/>
              <a:t>PDSA</a:t>
            </a:r>
          </a:p>
          <a:p>
            <a:endParaRPr lang="en-US" dirty="0"/>
          </a:p>
        </p:txBody>
      </p:sp>
      <p:pic>
        <p:nvPicPr>
          <p:cNvPr id="1026" name="Picture 2" descr="https://s-media-cache-ak0.pinimg.com/originals/53/c6/1c/53c61ce0fc5b600fa4062ed6eac1d8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871" y="2195611"/>
            <a:ext cx="3948021" cy="420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603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0474"/>
            <a:ext cx="8486775" cy="1143000"/>
          </a:xfrm>
        </p:spPr>
        <p:txBody>
          <a:bodyPr>
            <a:normAutofit/>
          </a:bodyPr>
          <a:lstStyle/>
          <a:p>
            <a:pPr algn="l"/>
            <a:r>
              <a:rPr lang="en-US" sz="3200" dirty="0"/>
              <a:t>Mercy Health Clinic</a:t>
            </a:r>
            <a:endParaRPr lang="en-US" sz="3200" dirty="0">
              <a:solidFill>
                <a:schemeClr val="tx1"/>
              </a:solidFill>
            </a:endParaRPr>
          </a:p>
        </p:txBody>
      </p:sp>
      <p:sp>
        <p:nvSpPr>
          <p:cNvPr id="3" name="Content Placeholder 2"/>
          <p:cNvSpPr>
            <a:spLocks noGrp="1"/>
          </p:cNvSpPr>
          <p:nvPr>
            <p:ph idx="1"/>
          </p:nvPr>
        </p:nvSpPr>
        <p:spPr>
          <a:xfrm>
            <a:off x="642909" y="1382358"/>
            <a:ext cx="8043891" cy="4743805"/>
          </a:xfrm>
        </p:spPr>
        <p:txBody>
          <a:bodyPr anchor="t"/>
          <a:lstStyle/>
          <a:p>
            <a:r>
              <a:rPr lang="en-US" sz="2800" dirty="0"/>
              <a:t>One of 12 safety-net clinics in the Montgomery Care program of the Primary Care Coalition of Montgomery </a:t>
            </a:r>
            <a:r>
              <a:rPr lang="en-US" sz="2800" dirty="0" smtClean="0"/>
              <a:t>County</a:t>
            </a:r>
            <a:endParaRPr lang="en-US" sz="2800" dirty="0">
              <a:solidFill>
                <a:schemeClr val="tx1"/>
              </a:solidFill>
            </a:endParaRPr>
          </a:p>
          <a:p>
            <a:r>
              <a:rPr lang="en-US" sz="2800" dirty="0"/>
              <a:t>Serves low income, uninsured patients</a:t>
            </a:r>
            <a:endParaRPr lang="en-US" sz="2800" dirty="0">
              <a:solidFill>
                <a:schemeClr val="tx1"/>
              </a:solidFill>
            </a:endParaRPr>
          </a:p>
          <a:p>
            <a:r>
              <a:rPr lang="en-US" sz="2800" dirty="0"/>
              <a:t>Provides a variety of services </a:t>
            </a:r>
            <a:endParaRPr lang="en-US" sz="2800" dirty="0">
              <a:solidFill>
                <a:schemeClr val="tx1"/>
              </a:solidFill>
            </a:endParaRPr>
          </a:p>
          <a:p>
            <a:pPr lvl="1"/>
            <a:r>
              <a:rPr lang="en-US" sz="2400" dirty="0"/>
              <a:t>Primary preventative care</a:t>
            </a:r>
            <a:endParaRPr lang="en-US" sz="2400" dirty="0">
              <a:solidFill>
                <a:schemeClr val="tx1"/>
              </a:solidFill>
            </a:endParaRPr>
          </a:p>
          <a:p>
            <a:pPr lvl="1"/>
            <a:r>
              <a:rPr lang="en-US" sz="2400" dirty="0"/>
              <a:t>Diagnosis and treatment of general acute and chronic medical problems</a:t>
            </a:r>
            <a:endParaRPr lang="en-US" sz="2400" dirty="0">
              <a:solidFill>
                <a:schemeClr val="tx1"/>
              </a:solidFill>
            </a:endParaRPr>
          </a:p>
          <a:p>
            <a:pPr lvl="1"/>
            <a:r>
              <a:rPr lang="en-US" sz="2400" dirty="0"/>
              <a:t>Management of chronic medication conditions</a:t>
            </a:r>
            <a:endParaRPr lang="en-US" sz="2400" dirty="0">
              <a:solidFill>
                <a:schemeClr val="tx1"/>
              </a:solidFill>
            </a:endParaRPr>
          </a:p>
          <a:p>
            <a:pPr lvl="1"/>
            <a:r>
              <a:rPr lang="en-US" sz="2400" dirty="0"/>
              <a:t>Referrals for consultation</a:t>
            </a:r>
            <a:endParaRPr lang="en-US" sz="24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4958" y="104649"/>
            <a:ext cx="2185069" cy="1278223"/>
          </a:xfrm>
          <a:prstGeom prst="rect">
            <a:avLst/>
          </a:prstGeom>
        </p:spPr>
      </p:pic>
    </p:spTree>
    <p:extLst>
      <p:ext uri="{BB962C8B-B14F-4D97-AF65-F5344CB8AC3E}">
        <p14:creationId xmlns:p14="http://schemas.microsoft.com/office/powerpoint/2010/main" val="284849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95" y="409109"/>
            <a:ext cx="8229600" cy="1143000"/>
          </a:xfrm>
        </p:spPr>
        <p:txBody>
          <a:bodyPr/>
          <a:lstStyle/>
          <a:p>
            <a:r>
              <a:rPr lang="en-US" dirty="0"/>
              <a:t>Goals of IPE Clinic at MHC</a:t>
            </a:r>
          </a:p>
        </p:txBody>
      </p:sp>
      <p:sp>
        <p:nvSpPr>
          <p:cNvPr id="3" name="Content Placeholder 2"/>
          <p:cNvSpPr>
            <a:spLocks noGrp="1"/>
          </p:cNvSpPr>
          <p:nvPr>
            <p:ph idx="1"/>
          </p:nvPr>
        </p:nvSpPr>
        <p:spPr>
          <a:xfrm>
            <a:off x="546061" y="1229062"/>
            <a:ext cx="7995468" cy="4776078"/>
          </a:xfrm>
        </p:spPr>
        <p:txBody>
          <a:bodyPr anchor="t"/>
          <a:lstStyle/>
          <a:p>
            <a:r>
              <a:rPr lang="en-US" sz="2800" dirty="0"/>
              <a:t>To enhance and expand care for medically complex, uninsured, ethnically diverse patients through coordinated interprofessional care.</a:t>
            </a:r>
            <a:endParaRPr lang="en-US" sz="2800" dirty="0">
              <a:solidFill>
                <a:schemeClr val="tx1"/>
              </a:solidFill>
            </a:endParaRPr>
          </a:p>
          <a:p>
            <a:r>
              <a:rPr lang="en-US" sz="2800" dirty="0"/>
              <a:t>To educate and train healthcare professional students from pharmacy, nursing, and social work programs at the University of Maryland, Baltimore (UMB) and the University of Maryland, Baltimore County (UMBC) to efficiently and effectively provide coordinated care through mastery of the Interprofessional Education Collaborative (IPEC) Core Competencies for Interprofessional Practice. </a:t>
            </a:r>
            <a:endParaRPr lang="en-US" sz="2800" dirty="0">
              <a:solidFill>
                <a:schemeClr val="tx1"/>
              </a:solidFill>
            </a:endParaRPr>
          </a:p>
        </p:txBody>
      </p:sp>
    </p:spTree>
    <p:extLst>
      <p:ext uri="{BB962C8B-B14F-4D97-AF65-F5344CB8AC3E}">
        <p14:creationId xmlns:p14="http://schemas.microsoft.com/office/powerpoint/2010/main" val="54250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30" y="385801"/>
            <a:ext cx="8229600" cy="1143000"/>
          </a:xfrm>
        </p:spPr>
        <p:txBody>
          <a:bodyPr/>
          <a:lstStyle/>
          <a:p>
            <a:pPr algn="l"/>
            <a:r>
              <a:rPr lang="en-US" dirty="0"/>
              <a:t>IPE Clinic Details</a:t>
            </a:r>
            <a:endParaRPr lang="en-US" dirty="0">
              <a:solidFill>
                <a:schemeClr val="tx1"/>
              </a:solidFill>
            </a:endParaRPr>
          </a:p>
        </p:txBody>
      </p:sp>
      <p:sp>
        <p:nvSpPr>
          <p:cNvPr id="3" name="Content Placeholder 2"/>
          <p:cNvSpPr>
            <a:spLocks noGrp="1"/>
          </p:cNvSpPr>
          <p:nvPr>
            <p:ph idx="1"/>
          </p:nvPr>
        </p:nvSpPr>
        <p:spPr>
          <a:xfrm>
            <a:off x="659663" y="1487245"/>
            <a:ext cx="7752735" cy="4525963"/>
          </a:xfrm>
        </p:spPr>
        <p:txBody>
          <a:bodyPr anchor="t"/>
          <a:lstStyle/>
          <a:p>
            <a:r>
              <a:rPr lang="en-US" sz="2800" dirty="0"/>
              <a:t>IPE Clinic began in Fall 2014</a:t>
            </a:r>
            <a:endParaRPr lang="en-US" sz="2800" dirty="0">
              <a:solidFill>
                <a:schemeClr val="tx1"/>
              </a:solidFill>
            </a:endParaRPr>
          </a:p>
          <a:p>
            <a:pPr lvl="1"/>
            <a:r>
              <a:rPr lang="en-US" sz="2400" dirty="0"/>
              <a:t>Pharmacy </a:t>
            </a:r>
            <a:endParaRPr lang="en-US" sz="2400" dirty="0">
              <a:solidFill>
                <a:schemeClr val="tx1"/>
              </a:solidFill>
            </a:endParaRPr>
          </a:p>
          <a:p>
            <a:pPr lvl="1"/>
            <a:r>
              <a:rPr lang="en-US" sz="2400" dirty="0"/>
              <a:t>Nursing (RN to BSN; </a:t>
            </a:r>
            <a:r>
              <a:rPr lang="en-US" sz="2400" dirty="0" smtClean="0"/>
              <a:t>added </a:t>
            </a:r>
            <a:r>
              <a:rPr lang="en-US" sz="2400" dirty="0"/>
              <a:t>DNP </a:t>
            </a:r>
            <a:r>
              <a:rPr lang="en-US" sz="2400" dirty="0" smtClean="0"/>
              <a:t>in </a:t>
            </a:r>
            <a:r>
              <a:rPr lang="en-US" sz="2400" dirty="0"/>
              <a:t>fall '16)</a:t>
            </a:r>
            <a:endParaRPr lang="en-US" sz="2400" dirty="0">
              <a:solidFill>
                <a:schemeClr val="tx1"/>
              </a:solidFill>
            </a:endParaRPr>
          </a:p>
          <a:p>
            <a:pPr lvl="1"/>
            <a:r>
              <a:rPr lang="en-US" sz="2400" dirty="0"/>
              <a:t>Social Work (BSW and MSW)</a:t>
            </a:r>
            <a:endParaRPr lang="en-US" sz="2400" dirty="0">
              <a:solidFill>
                <a:schemeClr val="tx1"/>
              </a:solidFill>
            </a:endParaRPr>
          </a:p>
          <a:p>
            <a:r>
              <a:rPr lang="en-US" sz="2800" dirty="0"/>
              <a:t>Examples of interventions made by IPE Clinic</a:t>
            </a:r>
            <a:endParaRPr lang="en-US" sz="2800" dirty="0">
              <a:solidFill>
                <a:schemeClr val="tx1"/>
              </a:solidFill>
            </a:endParaRPr>
          </a:p>
          <a:p>
            <a:pPr lvl="1"/>
            <a:r>
              <a:rPr lang="en-US" sz="2400" dirty="0"/>
              <a:t>Medication and chronic condition education</a:t>
            </a:r>
            <a:endParaRPr lang="en-US" sz="2400" dirty="0">
              <a:solidFill>
                <a:schemeClr val="tx1"/>
              </a:solidFill>
            </a:endParaRPr>
          </a:p>
          <a:p>
            <a:pPr lvl="1"/>
            <a:r>
              <a:rPr lang="en-US" sz="2400" dirty="0"/>
              <a:t>Medication adjustment to reach therapeutic goals</a:t>
            </a:r>
            <a:endParaRPr lang="en-US" sz="2400" dirty="0">
              <a:solidFill>
                <a:schemeClr val="tx1"/>
              </a:solidFill>
            </a:endParaRPr>
          </a:p>
          <a:p>
            <a:pPr lvl="1"/>
            <a:r>
              <a:rPr lang="en-US" sz="2400" dirty="0"/>
              <a:t>Enhanced access to medication, food and clothes</a:t>
            </a:r>
            <a:endParaRPr lang="en-US" sz="2400" dirty="0">
              <a:solidFill>
                <a:schemeClr val="tx1"/>
              </a:solidFill>
            </a:endParaRPr>
          </a:p>
          <a:p>
            <a:pPr lvl="1"/>
            <a:r>
              <a:rPr lang="en-US" sz="2400" dirty="0"/>
              <a:t>Referrals to specialty clinics, screening, etc</a:t>
            </a:r>
            <a:r>
              <a:rPr lang="en-US" sz="2400" dirty="0">
                <a:solidFill>
                  <a:srgbClr val="7F7F7F"/>
                </a:solidFill>
              </a:rPr>
              <a:t>.</a:t>
            </a:r>
            <a:r>
              <a:rPr lang="en-US" sz="2400" dirty="0">
                <a:solidFill>
                  <a:schemeClr val="tx1"/>
                </a:solidFill>
                <a:latin typeface="Times New Roman"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811" y="184991"/>
            <a:ext cx="2730235" cy="2193354"/>
          </a:xfrm>
          <a:prstGeom prst="rect">
            <a:avLst/>
          </a:prstGeom>
        </p:spPr>
      </p:pic>
    </p:spTree>
    <p:extLst>
      <p:ext uri="{BB962C8B-B14F-4D97-AF65-F5344CB8AC3E}">
        <p14:creationId xmlns:p14="http://schemas.microsoft.com/office/powerpoint/2010/main" val="119020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21" y="535275"/>
            <a:ext cx="8387831" cy="1325563"/>
          </a:xfrm>
        </p:spPr>
        <p:txBody>
          <a:bodyPr>
            <a:normAutofit/>
          </a:bodyPr>
          <a:lstStyle/>
          <a:p>
            <a:r>
              <a:rPr lang="en-US" sz="3000" dirty="0" smtClean="0"/>
              <a:t>IPE Clinic Results:</a:t>
            </a:r>
            <a:br>
              <a:rPr lang="en-US" sz="3000" dirty="0" smtClean="0"/>
            </a:br>
            <a:r>
              <a:rPr lang="en-US" sz="3000" dirty="0" smtClean="0"/>
              <a:t>Relative Frequency of Interventions Made at MHC</a:t>
            </a:r>
            <a:endParaRPr lang="en-US" sz="3000" dirty="0"/>
          </a:p>
        </p:txBody>
      </p:sp>
      <p:graphicFrame>
        <p:nvGraphicFramePr>
          <p:cNvPr id="6" name="Chart 5"/>
          <p:cNvGraphicFramePr/>
          <p:nvPr>
            <p:extLst>
              <p:ext uri="{D42A27DB-BD31-4B8C-83A1-F6EECF244321}">
                <p14:modId xmlns:p14="http://schemas.microsoft.com/office/powerpoint/2010/main" val="368853218"/>
              </p:ext>
            </p:extLst>
          </p:nvPr>
        </p:nvGraphicFramePr>
        <p:xfrm>
          <a:off x="463549" y="1488141"/>
          <a:ext cx="8133603" cy="49271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990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88" y="112713"/>
            <a:ext cx="8229600" cy="1143000"/>
          </a:xfrm>
        </p:spPr>
        <p:txBody>
          <a:bodyPr/>
          <a:lstStyle/>
          <a:p>
            <a:pPr algn="l"/>
            <a:r>
              <a:rPr lang="en-US" dirty="0"/>
              <a:t>TSS </a:t>
            </a:r>
          </a:p>
        </p:txBody>
      </p:sp>
      <p:graphicFrame>
        <p:nvGraphicFramePr>
          <p:cNvPr id="4" name="Content Placeholder 3"/>
          <p:cNvGraphicFramePr>
            <a:graphicFrameLocks noGrp="1"/>
          </p:cNvGraphicFramePr>
          <p:nvPr>
            <p:ph idx="1"/>
            <p:extLst/>
          </p:nvPr>
        </p:nvGraphicFramePr>
        <p:xfrm>
          <a:off x="250188" y="1113416"/>
          <a:ext cx="8625475" cy="5614784"/>
        </p:xfrm>
        <a:graphic>
          <a:graphicData uri="http://schemas.openxmlformats.org/drawingml/2006/table">
            <a:tbl>
              <a:tblPr firstRow="1" firstCol="1" bandRow="1">
                <a:tableStyleId>{5C22544A-7EE6-4342-B048-85BDC9FD1C3A}</a:tableStyleId>
              </a:tblPr>
              <a:tblGrid>
                <a:gridCol w="331328">
                  <a:extLst>
                    <a:ext uri="{9D8B030D-6E8A-4147-A177-3AD203B41FA5}">
                      <a16:colId xmlns:a16="http://schemas.microsoft.com/office/drawing/2014/main" xmlns="" val="20000"/>
                    </a:ext>
                  </a:extLst>
                </a:gridCol>
                <a:gridCol w="5647765">
                  <a:extLst>
                    <a:ext uri="{9D8B030D-6E8A-4147-A177-3AD203B41FA5}">
                      <a16:colId xmlns:a16="http://schemas.microsoft.com/office/drawing/2014/main" xmlns="" val="20001"/>
                    </a:ext>
                  </a:extLst>
                </a:gridCol>
                <a:gridCol w="532504">
                  <a:extLst>
                    <a:ext uri="{9D8B030D-6E8A-4147-A177-3AD203B41FA5}">
                      <a16:colId xmlns:a16="http://schemas.microsoft.com/office/drawing/2014/main" xmlns="" val="63425058"/>
                    </a:ext>
                  </a:extLst>
                </a:gridCol>
                <a:gridCol w="637391">
                  <a:extLst>
                    <a:ext uri="{9D8B030D-6E8A-4147-A177-3AD203B41FA5}">
                      <a16:colId xmlns:a16="http://schemas.microsoft.com/office/drawing/2014/main" xmlns="" val="1293450490"/>
                    </a:ext>
                  </a:extLst>
                </a:gridCol>
                <a:gridCol w="411480">
                  <a:extLst>
                    <a:ext uri="{9D8B030D-6E8A-4147-A177-3AD203B41FA5}">
                      <a16:colId xmlns:a16="http://schemas.microsoft.com/office/drawing/2014/main" xmlns="" val="4245728931"/>
                    </a:ext>
                  </a:extLst>
                </a:gridCol>
                <a:gridCol w="484094">
                  <a:extLst>
                    <a:ext uri="{9D8B030D-6E8A-4147-A177-3AD203B41FA5}">
                      <a16:colId xmlns:a16="http://schemas.microsoft.com/office/drawing/2014/main" xmlns="" val="3055237957"/>
                    </a:ext>
                  </a:extLst>
                </a:gridCol>
                <a:gridCol w="580913">
                  <a:extLst>
                    <a:ext uri="{9D8B030D-6E8A-4147-A177-3AD203B41FA5}">
                      <a16:colId xmlns:a16="http://schemas.microsoft.com/office/drawing/2014/main" xmlns="" val="1871732075"/>
                    </a:ext>
                  </a:extLst>
                </a:gridCol>
              </a:tblGrid>
              <a:tr h="552706">
                <a:tc>
                  <a:txBody>
                    <a:bodyPr/>
                    <a:lstStyle/>
                    <a:p>
                      <a:pPr marL="0" marR="0">
                        <a:lnSpc>
                          <a:spcPct val="114999"/>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tc>
                <a:tc>
                  <a:txBody>
                    <a:bodyPr/>
                    <a:lstStyle/>
                    <a:p>
                      <a:pPr marL="0" marR="0" algn="ctr">
                        <a:lnSpc>
                          <a:spcPct val="114999"/>
                        </a:lnSpc>
                        <a:spcBef>
                          <a:spcPts val="0"/>
                        </a:spcBef>
                        <a:spcAft>
                          <a:spcPts val="0"/>
                        </a:spcAft>
                      </a:pPr>
                      <a:endParaRPr lang="en-US" sz="1400" b="0" dirty="0">
                        <a:effectLst/>
                      </a:endParaRPr>
                    </a:p>
                    <a:p>
                      <a:pPr marL="0" marR="0" algn="ctr">
                        <a:lnSpc>
                          <a:spcPct val="114999"/>
                        </a:lnSpc>
                        <a:spcBef>
                          <a:spcPts val="0"/>
                        </a:spcBef>
                        <a:spcAft>
                          <a:spcPts val="0"/>
                        </a:spcAft>
                      </a:pPr>
                      <a:r>
                        <a:rPr lang="en-US" sz="1400" b="0">
                          <a:effectLst/>
                        </a:rPr>
                        <a:t>Survey </a:t>
                      </a:r>
                      <a:r>
                        <a:rPr lang="en-US" sz="1400">
                          <a:effectLst/>
                        </a:rPr>
                        <a:t>Item</a:t>
                      </a:r>
                      <a:r>
                        <a:rPr lang="en-US" sz="1400" dirty="0">
                          <a:effectLst/>
                        </a:rPr>
                        <a:t> </a:t>
                      </a:r>
                      <a:endParaRPr lang="en-US" sz="1400" b="0" dirty="0">
                        <a:effectLst/>
                      </a:endParaRPr>
                    </a:p>
                  </a:txBody>
                  <a:tcPr marL="61924" marR="61924" marT="0" marB="0"/>
                </a:tc>
                <a:tc>
                  <a:txBody>
                    <a:bodyPr/>
                    <a:lstStyle/>
                    <a:p>
                      <a:pPr marL="0" marR="0" algn="ctr">
                        <a:lnSpc>
                          <a:spcPct val="114999"/>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N </a:t>
                      </a:r>
                    </a:p>
                    <a:p>
                      <a:pPr marL="0" marR="0" algn="ctr">
                        <a:lnSpc>
                          <a:spcPct val="114999"/>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pre</a:t>
                      </a:r>
                    </a:p>
                  </a:txBody>
                  <a:tcPr marL="61924" marR="61924" marT="0" marB="0"/>
                </a:tc>
                <a:tc>
                  <a:txBody>
                    <a:bodyPr/>
                    <a:lstStyle/>
                    <a:p>
                      <a:pPr marL="0" marR="0" algn="ctr">
                        <a:lnSpc>
                          <a:spcPct val="114999"/>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N </a:t>
                      </a:r>
                    </a:p>
                    <a:p>
                      <a:pPr marL="0" marR="0" algn="ctr">
                        <a:lnSpc>
                          <a:spcPct val="114999"/>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post</a:t>
                      </a:r>
                    </a:p>
                  </a:txBody>
                  <a:tcPr marL="61924" marR="61924" marT="0" marB="0"/>
                </a:tc>
                <a:tc>
                  <a:txBody>
                    <a:bodyPr/>
                    <a:lstStyle/>
                    <a:p>
                      <a:pPr marL="0" marR="0" algn="ctr">
                        <a:lnSpc>
                          <a:spcPct val="114999"/>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Pre</a:t>
                      </a:r>
                    </a:p>
                  </a:txBody>
                  <a:tcPr marL="61924" marR="61924" marT="0" marB="0"/>
                </a:tc>
                <a:tc>
                  <a:txBody>
                    <a:bodyPr/>
                    <a:lstStyle/>
                    <a:p>
                      <a:pPr marL="0" marR="0" algn="ctr">
                        <a:lnSpc>
                          <a:spcPct val="114999"/>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Post</a:t>
                      </a:r>
                    </a:p>
                  </a:txBody>
                  <a:tcPr marL="61924" marR="61924" marT="0" marB="0"/>
                </a:tc>
                <a:tc>
                  <a:txBody>
                    <a:bodyPr/>
                    <a:lstStyle/>
                    <a:p>
                      <a:pPr marL="0" marR="0" algn="ctr">
                        <a:lnSpc>
                          <a:spcPct val="114999"/>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P value</a:t>
                      </a:r>
                    </a:p>
                  </a:txBody>
                  <a:tcPr marL="61924" marR="61924" marT="0" marB="0"/>
                </a:tc>
                <a:extLst>
                  <a:ext uri="{0D108BD9-81ED-4DB2-BD59-A6C34878D82A}">
                    <a16:rowId xmlns:a16="http://schemas.microsoft.com/office/drawing/2014/main" xmlns="" val="10000"/>
                  </a:ext>
                </a:extLst>
              </a:tr>
              <a:tr h="280739">
                <a:tc>
                  <a:txBody>
                    <a:bodyPr/>
                    <a:lstStyle/>
                    <a:p>
                      <a:pPr marL="0" marR="0" algn="ctr">
                        <a:lnSpc>
                          <a:spcPct val="114999"/>
                        </a:lnSpc>
                        <a:spcBef>
                          <a:spcPts val="0"/>
                        </a:spcBef>
                        <a:spcAft>
                          <a:spcPts val="0"/>
                        </a:spcAft>
                      </a:pPr>
                      <a:r>
                        <a:rPr lang="en-US" sz="1000" dirty="0">
                          <a:effectLst/>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Function effectively in an interdisciplinary team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15</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3.7</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4.2</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0.06</a:t>
                      </a:r>
                    </a:p>
                  </a:txBody>
                  <a:tcPr marL="61924" marR="61924" marT="0" marB="0"/>
                </a:tc>
                <a:extLst>
                  <a:ext uri="{0D108BD9-81ED-4DB2-BD59-A6C34878D82A}">
                    <a16:rowId xmlns:a16="http://schemas.microsoft.com/office/drawing/2014/main" xmlns="" val="10001"/>
                  </a:ext>
                </a:extLst>
              </a:tr>
              <a:tr h="271966">
                <a:tc>
                  <a:txBody>
                    <a:bodyPr/>
                    <a:lstStyle/>
                    <a:p>
                      <a:pPr marL="0" marR="0" algn="ctr">
                        <a:lnSpc>
                          <a:spcPct val="114999"/>
                        </a:lnSpc>
                        <a:spcBef>
                          <a:spcPts val="0"/>
                        </a:spcBef>
                        <a:spcAft>
                          <a:spcPts val="0"/>
                        </a:spcAft>
                      </a:pPr>
                      <a:r>
                        <a:rPr lang="en-US" sz="1000" dirty="0">
                          <a:effectLst/>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Treat team members as colleagues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4.3</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4.6</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0.5</a:t>
                      </a:r>
                    </a:p>
                  </a:txBody>
                  <a:tcPr marL="61924" marR="61924" marT="0" marB="0"/>
                </a:tc>
                <a:extLst>
                  <a:ext uri="{0D108BD9-81ED-4DB2-BD59-A6C34878D82A}">
                    <a16:rowId xmlns:a16="http://schemas.microsoft.com/office/drawing/2014/main" xmlns="" val="10002"/>
                  </a:ext>
                </a:extLst>
              </a:tr>
              <a:tr h="271966">
                <a:tc>
                  <a:txBody>
                    <a:bodyPr/>
                    <a:lstStyle/>
                    <a:p>
                      <a:pPr marL="0" marR="0" algn="ctr">
                        <a:lnSpc>
                          <a:spcPct val="114999"/>
                        </a:lnSpc>
                        <a:spcBef>
                          <a:spcPts val="0"/>
                        </a:spcBef>
                        <a:spcAft>
                          <a:spcPts val="0"/>
                        </a:spcAft>
                      </a:pPr>
                      <a:r>
                        <a:rPr lang="en-US" sz="1000" dirty="0">
                          <a:effectLst/>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Identify contributions to patient care that different disciplines can offer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3.7</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4.6</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0.003</a:t>
                      </a:r>
                    </a:p>
                  </a:txBody>
                  <a:tcPr marL="61924" marR="61924" marT="0" marB="0">
                    <a:solidFill>
                      <a:srgbClr val="FFFF00"/>
                    </a:solidFill>
                  </a:tcPr>
                </a:tc>
                <a:extLst>
                  <a:ext uri="{0D108BD9-81ED-4DB2-BD59-A6C34878D82A}">
                    <a16:rowId xmlns:a16="http://schemas.microsoft.com/office/drawing/2014/main" xmlns="" val="10003"/>
                  </a:ext>
                </a:extLst>
              </a:tr>
              <a:tr h="271966">
                <a:tc>
                  <a:txBody>
                    <a:bodyPr/>
                    <a:lstStyle/>
                    <a:p>
                      <a:pPr marL="0" marR="0" algn="ctr">
                        <a:lnSpc>
                          <a:spcPct val="114999"/>
                        </a:lnSpc>
                        <a:spcBef>
                          <a:spcPts val="0"/>
                        </a:spcBef>
                        <a:spcAft>
                          <a:spcPts val="0"/>
                        </a:spcAft>
                      </a:pPr>
                      <a:r>
                        <a:rPr lang="en-US" sz="1000" dirty="0">
                          <a:effectLst/>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Apply your knowledge to caring for a person in the team care setting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3.8</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4.5</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0.01</a:t>
                      </a:r>
                    </a:p>
                  </a:txBody>
                  <a:tcPr marL="61924" marR="61924" marT="0" marB="0">
                    <a:solidFill>
                      <a:srgbClr val="FFFF00"/>
                    </a:solidFill>
                  </a:tcPr>
                </a:tc>
                <a:extLst>
                  <a:ext uri="{0D108BD9-81ED-4DB2-BD59-A6C34878D82A}">
                    <a16:rowId xmlns:a16="http://schemas.microsoft.com/office/drawing/2014/main" xmlns="" val="10004"/>
                  </a:ext>
                </a:extLst>
              </a:tr>
              <a:tr h="535160">
                <a:tc>
                  <a:txBody>
                    <a:bodyPr/>
                    <a:lstStyle/>
                    <a:p>
                      <a:pPr marL="0" marR="0" algn="ctr">
                        <a:lnSpc>
                          <a:spcPct val="114999"/>
                        </a:lnSpc>
                        <a:spcBef>
                          <a:spcPts val="0"/>
                        </a:spcBef>
                        <a:spcAft>
                          <a:spcPts val="0"/>
                        </a:spcAft>
                      </a:pPr>
                      <a:r>
                        <a:rPr lang="en-US" sz="1000" dirty="0">
                          <a:effectLst/>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Ensure that patient/family preferences/goals are considered when developing the team’s care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15</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4.47</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0.09</a:t>
                      </a:r>
                    </a:p>
                  </a:txBody>
                  <a:tcPr marL="61924" marR="61924" marT="0" marB="0"/>
                </a:tc>
                <a:extLst>
                  <a:ext uri="{0D108BD9-81ED-4DB2-BD59-A6C34878D82A}">
                    <a16:rowId xmlns:a16="http://schemas.microsoft.com/office/drawing/2014/main" xmlns="" val="10005"/>
                  </a:ext>
                </a:extLst>
              </a:tr>
              <a:tr h="271966">
                <a:tc>
                  <a:txBody>
                    <a:bodyPr/>
                    <a:lstStyle/>
                    <a:p>
                      <a:pPr marL="0" marR="0" algn="ctr">
                        <a:lnSpc>
                          <a:spcPct val="114999"/>
                        </a:lnSpc>
                        <a:spcBef>
                          <a:spcPts val="0"/>
                        </a:spcBef>
                        <a:spcAft>
                          <a:spcPts val="0"/>
                        </a:spcAft>
                      </a:pPr>
                      <a:r>
                        <a:rPr lang="en-US" sz="1000" dirty="0">
                          <a:effectLst/>
                        </a:rPr>
                        <a:t>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Handle disagreements effectively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3.9</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4.2</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0.34</a:t>
                      </a:r>
                    </a:p>
                  </a:txBody>
                  <a:tcPr marL="61924" marR="61924" marT="0" marB="0"/>
                </a:tc>
                <a:extLst>
                  <a:ext uri="{0D108BD9-81ED-4DB2-BD59-A6C34878D82A}">
                    <a16:rowId xmlns:a16="http://schemas.microsoft.com/office/drawing/2014/main" xmlns="" val="10006"/>
                  </a:ext>
                </a:extLst>
              </a:tr>
              <a:tr h="271966">
                <a:tc>
                  <a:txBody>
                    <a:bodyPr/>
                    <a:lstStyle/>
                    <a:p>
                      <a:pPr marL="0" marR="0" algn="ctr">
                        <a:lnSpc>
                          <a:spcPct val="114999"/>
                        </a:lnSpc>
                        <a:spcBef>
                          <a:spcPts val="0"/>
                        </a:spcBef>
                        <a:spcAft>
                          <a:spcPts val="0"/>
                        </a:spcAft>
                      </a:pPr>
                      <a:r>
                        <a:rPr lang="en-US" sz="1000" dirty="0">
                          <a:effectLst/>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Strengthen cooperation among disciplines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14</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3.7</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4.6</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0.001</a:t>
                      </a:r>
                    </a:p>
                  </a:txBody>
                  <a:tcPr marL="61924" marR="61924" marT="0" marB="0">
                    <a:solidFill>
                      <a:srgbClr val="FFFF00"/>
                    </a:solidFill>
                  </a:tcPr>
                </a:tc>
                <a:extLst>
                  <a:ext uri="{0D108BD9-81ED-4DB2-BD59-A6C34878D82A}">
                    <a16:rowId xmlns:a16="http://schemas.microsoft.com/office/drawing/2014/main" xmlns="" val="10007"/>
                  </a:ext>
                </a:extLst>
              </a:tr>
              <a:tr h="271966">
                <a:tc>
                  <a:txBody>
                    <a:bodyPr/>
                    <a:lstStyle/>
                    <a:p>
                      <a:pPr marL="0" marR="0" algn="ctr">
                        <a:lnSpc>
                          <a:spcPct val="114999"/>
                        </a:lnSpc>
                        <a:spcBef>
                          <a:spcPts val="0"/>
                        </a:spcBef>
                        <a:spcAft>
                          <a:spcPts val="0"/>
                        </a:spcAft>
                      </a:pPr>
                      <a:r>
                        <a:rPr lang="en-US" sz="1000" dirty="0">
                          <a:effectLst/>
                        </a:rPr>
                        <a:t>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Carry out responsibilities specific to your discipline’s role on a team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3.8</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4.6</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0.004</a:t>
                      </a:r>
                    </a:p>
                  </a:txBody>
                  <a:tcPr marL="61924" marR="61924" marT="0" marB="0">
                    <a:solidFill>
                      <a:srgbClr val="FFFF00"/>
                    </a:solidFill>
                  </a:tcPr>
                </a:tc>
                <a:extLst>
                  <a:ext uri="{0D108BD9-81ED-4DB2-BD59-A6C34878D82A}">
                    <a16:rowId xmlns:a16="http://schemas.microsoft.com/office/drawing/2014/main" xmlns="" val="10008"/>
                  </a:ext>
                </a:extLst>
              </a:tr>
              <a:tr h="271966">
                <a:tc>
                  <a:txBody>
                    <a:bodyPr/>
                    <a:lstStyle/>
                    <a:p>
                      <a:pPr marL="0" marR="0" algn="ctr">
                        <a:lnSpc>
                          <a:spcPct val="114999"/>
                        </a:lnSpc>
                        <a:spcBef>
                          <a:spcPts val="0"/>
                        </a:spcBef>
                        <a:spcAft>
                          <a:spcPts val="0"/>
                        </a:spcAft>
                      </a:pPr>
                      <a:r>
                        <a:rPr lang="en-US" sz="1000" dirty="0">
                          <a:effectLst/>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Address clinical issues succinctly in interdisciplinary meetings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3.9</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4.4</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0.04</a:t>
                      </a:r>
                    </a:p>
                  </a:txBody>
                  <a:tcPr marL="61924" marR="61924" marT="0" marB="0">
                    <a:solidFill>
                      <a:srgbClr val="FFFF00"/>
                    </a:solidFill>
                  </a:tcPr>
                </a:tc>
                <a:extLst>
                  <a:ext uri="{0D108BD9-81ED-4DB2-BD59-A6C34878D82A}">
                    <a16:rowId xmlns:a16="http://schemas.microsoft.com/office/drawing/2014/main" xmlns="" val="10009"/>
                  </a:ext>
                </a:extLst>
              </a:tr>
              <a:tr h="271966">
                <a:tc>
                  <a:txBody>
                    <a:bodyPr/>
                    <a:lstStyle/>
                    <a:p>
                      <a:pPr marL="0" marR="0" algn="ctr">
                        <a:lnSpc>
                          <a:spcPct val="114999"/>
                        </a:lnSpc>
                        <a:spcBef>
                          <a:spcPts val="0"/>
                        </a:spcBef>
                        <a:spcAft>
                          <a:spcPts val="0"/>
                        </a:spcAft>
                      </a:pPr>
                      <a:r>
                        <a:rPr lang="en-US" sz="1000" dirty="0">
                          <a:effectLst/>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Participate actively at team meetings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4.1</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4.4</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0.33</a:t>
                      </a:r>
                    </a:p>
                  </a:txBody>
                  <a:tcPr marL="61924" marR="61924" marT="0" marB="0"/>
                </a:tc>
                <a:extLst>
                  <a:ext uri="{0D108BD9-81ED-4DB2-BD59-A6C34878D82A}">
                    <a16:rowId xmlns:a16="http://schemas.microsoft.com/office/drawing/2014/main" xmlns="" val="10010"/>
                  </a:ext>
                </a:extLst>
              </a:tr>
              <a:tr h="271966">
                <a:tc>
                  <a:txBody>
                    <a:bodyPr/>
                    <a:lstStyle/>
                    <a:p>
                      <a:pPr marL="0" marR="0" algn="ctr">
                        <a:lnSpc>
                          <a:spcPct val="114999"/>
                        </a:lnSpc>
                        <a:spcBef>
                          <a:spcPts val="0"/>
                        </a:spcBef>
                        <a:spcAft>
                          <a:spcPts val="0"/>
                        </a:spcAft>
                      </a:pPr>
                      <a:r>
                        <a:rPr lang="en-US" sz="1000" dirty="0">
                          <a:effectLst/>
                        </a:rPr>
                        <a:t>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Develop an interdisciplinary care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15</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3.7</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4.2</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0.1</a:t>
                      </a:r>
                    </a:p>
                  </a:txBody>
                  <a:tcPr marL="61924" marR="61924" marT="0" marB="0"/>
                </a:tc>
                <a:extLst>
                  <a:ext uri="{0D108BD9-81ED-4DB2-BD59-A6C34878D82A}">
                    <a16:rowId xmlns:a16="http://schemas.microsoft.com/office/drawing/2014/main" xmlns="" val="10011"/>
                  </a:ext>
                </a:extLst>
              </a:tr>
              <a:tr h="271966">
                <a:tc>
                  <a:txBody>
                    <a:bodyPr/>
                    <a:lstStyle/>
                    <a:p>
                      <a:pPr marL="0" marR="0" algn="ctr">
                        <a:lnSpc>
                          <a:spcPct val="114999"/>
                        </a:lnSpc>
                        <a:spcBef>
                          <a:spcPts val="0"/>
                        </a:spcBef>
                        <a:spcAft>
                          <a:spcPts val="0"/>
                        </a:spcAft>
                      </a:pPr>
                      <a:r>
                        <a:rPr lang="en-US" sz="1000" dirty="0">
                          <a:effectLst/>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Adjust your care to support the team goals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15</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3.7</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4.4</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0.02</a:t>
                      </a:r>
                    </a:p>
                  </a:txBody>
                  <a:tcPr marL="61924" marR="61924" marT="0" marB="0">
                    <a:solidFill>
                      <a:srgbClr val="FFFF00"/>
                    </a:solidFill>
                  </a:tcPr>
                </a:tc>
                <a:extLst>
                  <a:ext uri="{0D108BD9-81ED-4DB2-BD59-A6C34878D82A}">
                    <a16:rowId xmlns:a16="http://schemas.microsoft.com/office/drawing/2014/main" xmlns="" val="10012"/>
                  </a:ext>
                </a:extLst>
              </a:tr>
              <a:tr h="271966">
                <a:tc>
                  <a:txBody>
                    <a:bodyPr/>
                    <a:lstStyle/>
                    <a:p>
                      <a:pPr marL="0" marR="0" algn="ctr">
                        <a:lnSpc>
                          <a:spcPct val="114999"/>
                        </a:lnSpc>
                        <a:spcBef>
                          <a:spcPts val="0"/>
                        </a:spcBef>
                        <a:spcAft>
                          <a:spcPts val="0"/>
                        </a:spcAft>
                      </a:pPr>
                      <a:r>
                        <a:rPr lang="en-US" sz="1000" dirty="0">
                          <a:effectLst/>
                        </a:rPr>
                        <a:t>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Develop intervention strategies that help patients attain goals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3.8</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4.4</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0.04</a:t>
                      </a:r>
                    </a:p>
                  </a:txBody>
                  <a:tcPr marL="61924" marR="61924" marT="0" marB="0">
                    <a:solidFill>
                      <a:srgbClr val="FFFF00"/>
                    </a:solidFill>
                  </a:tcPr>
                </a:tc>
                <a:extLst>
                  <a:ext uri="{0D108BD9-81ED-4DB2-BD59-A6C34878D82A}">
                    <a16:rowId xmlns:a16="http://schemas.microsoft.com/office/drawing/2014/main" xmlns="" val="10013"/>
                  </a:ext>
                </a:extLst>
              </a:tr>
              <a:tr h="271966">
                <a:tc>
                  <a:txBody>
                    <a:bodyPr/>
                    <a:lstStyle/>
                    <a:p>
                      <a:pPr marL="0" marR="0" algn="ctr">
                        <a:lnSpc>
                          <a:spcPct val="114999"/>
                        </a:lnSpc>
                        <a:spcBef>
                          <a:spcPts val="0"/>
                        </a:spcBef>
                        <a:spcAft>
                          <a:spcPts val="0"/>
                        </a:spcAft>
                      </a:pPr>
                      <a:r>
                        <a:rPr lang="en-US" sz="1000" dirty="0">
                          <a:effectLst/>
                        </a:rPr>
                        <a:t>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Raise appropriate issues at team meetings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3.6</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4.4</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0.01</a:t>
                      </a:r>
                    </a:p>
                  </a:txBody>
                  <a:tcPr marL="61924" marR="61924" marT="0" marB="0">
                    <a:solidFill>
                      <a:srgbClr val="FFFF00"/>
                    </a:solidFill>
                  </a:tcPr>
                </a:tc>
                <a:extLst>
                  <a:ext uri="{0D108BD9-81ED-4DB2-BD59-A6C34878D82A}">
                    <a16:rowId xmlns:a16="http://schemas.microsoft.com/office/drawing/2014/main" xmlns="" val="10014"/>
                  </a:ext>
                </a:extLst>
              </a:tr>
              <a:tr h="271966">
                <a:tc>
                  <a:txBody>
                    <a:bodyPr/>
                    <a:lstStyle/>
                    <a:p>
                      <a:pPr marL="0" marR="0" algn="ctr">
                        <a:lnSpc>
                          <a:spcPct val="114999"/>
                        </a:lnSpc>
                        <a:spcBef>
                          <a:spcPts val="0"/>
                        </a:spcBef>
                        <a:spcAft>
                          <a:spcPts val="0"/>
                        </a:spcAft>
                      </a:pPr>
                      <a:r>
                        <a:rPr lang="en-US" sz="1000" dirty="0">
                          <a:effectLst/>
                        </a:rPr>
                        <a:t>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Recognize when the team is not functioning well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3.8</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4.3</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0.15</a:t>
                      </a:r>
                    </a:p>
                  </a:txBody>
                  <a:tcPr marL="61924" marR="61924" marT="0" marB="0"/>
                </a:tc>
                <a:extLst>
                  <a:ext uri="{0D108BD9-81ED-4DB2-BD59-A6C34878D82A}">
                    <a16:rowId xmlns:a16="http://schemas.microsoft.com/office/drawing/2014/main" xmlns="" val="10015"/>
                  </a:ext>
                </a:extLst>
              </a:tr>
              <a:tr h="271966">
                <a:tc>
                  <a:txBody>
                    <a:bodyPr/>
                    <a:lstStyle/>
                    <a:p>
                      <a:pPr marL="0" marR="0" algn="ctr">
                        <a:lnSpc>
                          <a:spcPct val="114999"/>
                        </a:lnSpc>
                        <a:spcBef>
                          <a:spcPts val="0"/>
                        </a:spcBef>
                        <a:spcAft>
                          <a:spcPts val="0"/>
                        </a:spcAft>
                      </a:pPr>
                      <a:r>
                        <a:rPr lang="en-US" sz="1000" dirty="0">
                          <a:effectLst/>
                        </a:rPr>
                        <a:t>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Intervene effectively to improve team functioning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15</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3.6</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4.1</a:t>
                      </a:r>
                    </a:p>
                  </a:txBody>
                  <a:tcPr marL="61924" marR="61924" marT="0" marB="0"/>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0.09</a:t>
                      </a:r>
                    </a:p>
                  </a:txBody>
                  <a:tcPr marL="61924" marR="61924" marT="0" marB="0"/>
                </a:tc>
                <a:extLst>
                  <a:ext uri="{0D108BD9-81ED-4DB2-BD59-A6C34878D82A}">
                    <a16:rowId xmlns:a16="http://schemas.microsoft.com/office/drawing/2014/main" xmlns="" val="10016"/>
                  </a:ext>
                </a:extLst>
              </a:tr>
              <a:tr h="438655">
                <a:tc>
                  <a:txBody>
                    <a:bodyPr/>
                    <a:lstStyle/>
                    <a:p>
                      <a:pPr marL="0" marR="0" algn="ctr">
                        <a:lnSpc>
                          <a:spcPct val="114999"/>
                        </a:lnSpc>
                        <a:spcBef>
                          <a:spcPts val="0"/>
                        </a:spcBef>
                        <a:spcAft>
                          <a:spcPts val="0"/>
                        </a:spcAft>
                      </a:pPr>
                      <a:r>
                        <a:rPr lang="en-US" sz="1000" dirty="0">
                          <a:effectLst/>
                        </a:rPr>
                        <a:t>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nchor="ctr"/>
                </a:tc>
                <a:tc>
                  <a:txBody>
                    <a:bodyPr/>
                    <a:lstStyle/>
                    <a:p>
                      <a:pPr marL="0" marR="0">
                        <a:lnSpc>
                          <a:spcPct val="114999"/>
                        </a:lnSpc>
                        <a:spcBef>
                          <a:spcPts val="0"/>
                        </a:spcBef>
                        <a:spcAft>
                          <a:spcPts val="0"/>
                        </a:spcAft>
                      </a:pPr>
                      <a:r>
                        <a:rPr lang="en-US" sz="1400" dirty="0">
                          <a:effectLst/>
                        </a:rPr>
                        <a:t>Help draw out team members who are not participating actively in meetings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3.1</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4.2</a:t>
                      </a:r>
                    </a:p>
                  </a:txBody>
                  <a:tcPr marL="61924" marR="61924" marT="0" marB="0">
                    <a:solidFill>
                      <a:srgbClr val="FFFF00"/>
                    </a:solidFill>
                  </a:tcPr>
                </a:tc>
                <a:tc>
                  <a:txBody>
                    <a:bodyPr/>
                    <a:lstStyle/>
                    <a:p>
                      <a:pPr marL="0" marR="0">
                        <a:lnSpc>
                          <a:spcPct val="114999"/>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0.002</a:t>
                      </a:r>
                    </a:p>
                  </a:txBody>
                  <a:tcPr marL="61924" marR="61924" marT="0" marB="0">
                    <a:solidFill>
                      <a:srgbClr val="FFFF00"/>
                    </a:solidFill>
                  </a:tcPr>
                </a:tc>
                <a:extLst>
                  <a:ext uri="{0D108BD9-81ED-4DB2-BD59-A6C34878D82A}">
                    <a16:rowId xmlns:a16="http://schemas.microsoft.com/office/drawing/2014/main" xmlns="" val="10017"/>
                  </a:ext>
                </a:extLst>
              </a:tr>
            </a:tbl>
          </a:graphicData>
        </a:graphic>
      </p:graphicFrame>
      <p:sp>
        <p:nvSpPr>
          <p:cNvPr id="5" name="TextBox 4"/>
          <p:cNvSpPr txBox="1"/>
          <p:nvPr/>
        </p:nvSpPr>
        <p:spPr>
          <a:xfrm>
            <a:off x="1138687" y="467085"/>
            <a:ext cx="6848475" cy="646331"/>
          </a:xfrm>
          <a:prstGeom prst="rect">
            <a:avLst/>
          </a:prstGeom>
          <a:noFill/>
        </p:spPr>
        <p:txBody>
          <a:bodyPr wrap="square" rtlCol="0" anchor="t">
            <a:spAutoFit/>
          </a:bodyPr>
          <a:lstStyle/>
          <a:p>
            <a:r>
              <a:rPr lang="en-US" sz="1200" dirty="0" err="1"/>
              <a:t>Grymonpre</a:t>
            </a:r>
            <a:r>
              <a:rPr lang="en-US" sz="1200" dirty="0"/>
              <a:t>, R., van </a:t>
            </a:r>
            <a:r>
              <a:rPr lang="en-US" sz="1200" dirty="0" err="1"/>
              <a:t>Ineveld</a:t>
            </a:r>
            <a:r>
              <a:rPr lang="en-US" sz="1200" dirty="0"/>
              <a:t>, C., Nelson, M., Jensen, F., De Jaeger, A., Sullivan, T., Weinberg, L., </a:t>
            </a:r>
            <a:r>
              <a:rPr lang="en-US" sz="1200" dirty="0" err="1"/>
              <a:t>Swinamer</a:t>
            </a:r>
            <a:r>
              <a:rPr lang="en-US" sz="1200" dirty="0"/>
              <a:t>, J., and Booth, A. (2010). </a:t>
            </a:r>
            <a:r>
              <a:rPr lang="en-US" sz="1200" dirty="0">
                <a:hlinkClick r:id="rId2"/>
              </a:rPr>
              <a:t>See it – Do it – Learn it: Learning interprofessional collaboration in the clinical context</a:t>
            </a:r>
            <a:r>
              <a:rPr lang="en-US" sz="1200" dirty="0"/>
              <a:t>. </a:t>
            </a:r>
            <a:r>
              <a:rPr lang="en-US" sz="1200" i="1" dirty="0"/>
              <a:t>Journal of Research in Interprofessional Practice and Education, 1</a:t>
            </a:r>
            <a:r>
              <a:rPr lang="en-US" sz="1200" dirty="0"/>
              <a:t>(2), 127-­144.</a:t>
            </a:r>
          </a:p>
        </p:txBody>
      </p:sp>
    </p:spTree>
    <p:extLst>
      <p:ext uri="{BB962C8B-B14F-4D97-AF65-F5344CB8AC3E}">
        <p14:creationId xmlns:p14="http://schemas.microsoft.com/office/powerpoint/2010/main" val="4290968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the Pilot</a:t>
            </a:r>
            <a:endParaRPr lang="en-US" dirty="0"/>
          </a:p>
        </p:txBody>
      </p:sp>
      <p:sp>
        <p:nvSpPr>
          <p:cNvPr id="3" name="Content Placeholder 2"/>
          <p:cNvSpPr>
            <a:spLocks noGrp="1"/>
          </p:cNvSpPr>
          <p:nvPr>
            <p:ph idx="1"/>
          </p:nvPr>
        </p:nvSpPr>
        <p:spPr>
          <a:xfrm>
            <a:off x="457200" y="1221112"/>
            <a:ext cx="8143103" cy="5103845"/>
          </a:xfrm>
        </p:spPr>
        <p:txBody>
          <a:bodyPr>
            <a:normAutofit fontScale="70000" lnSpcReduction="20000"/>
          </a:bodyPr>
          <a:lstStyle/>
          <a:p>
            <a:r>
              <a:rPr lang="en-US" dirty="0" smtClean="0"/>
              <a:t>National Center for Interprofessional Practice and Education* grant</a:t>
            </a:r>
          </a:p>
          <a:p>
            <a:pPr marL="0" indent="0">
              <a:buNone/>
            </a:pPr>
            <a:endParaRPr lang="en-US" dirty="0" smtClean="0"/>
          </a:p>
          <a:p>
            <a:pPr lvl="1"/>
            <a:r>
              <a:rPr lang="en-US" dirty="0" smtClean="0"/>
              <a:t>2016 “Accelerating Interprofessional Community-Based Education and Practice”</a:t>
            </a:r>
          </a:p>
          <a:p>
            <a:pPr marL="457200" lvl="1" indent="0">
              <a:buNone/>
            </a:pPr>
            <a:endParaRPr lang="en-US" dirty="0" smtClean="0"/>
          </a:p>
          <a:p>
            <a:pPr lvl="1"/>
            <a:r>
              <a:rPr lang="en-US" dirty="0" smtClean="0"/>
              <a:t>Goal</a:t>
            </a:r>
            <a:r>
              <a:rPr lang="en-US" dirty="0"/>
              <a:t>:  Develop innovative, creative and sustainable community-based clinical initiatives to accelerate existing </a:t>
            </a:r>
            <a:r>
              <a:rPr lang="en-US" dirty="0" smtClean="0"/>
              <a:t>IPE</a:t>
            </a:r>
            <a:endParaRPr lang="en-US" dirty="0"/>
          </a:p>
          <a:p>
            <a:pPr marL="457200" lvl="1" indent="0">
              <a:buNone/>
            </a:pPr>
            <a:endParaRPr lang="en-US" dirty="0" smtClean="0"/>
          </a:p>
          <a:p>
            <a:pPr lvl="1"/>
            <a:r>
              <a:rPr lang="en-US" dirty="0" smtClean="0"/>
              <a:t>Eligible applicants: Health/professional </a:t>
            </a:r>
            <a:r>
              <a:rPr lang="en-US" dirty="0"/>
              <a:t>schools, with a history of collaboration, </a:t>
            </a:r>
            <a:r>
              <a:rPr lang="en-US" dirty="0" smtClean="0"/>
              <a:t>working with </a:t>
            </a:r>
            <a:r>
              <a:rPr lang="en-US" dirty="0"/>
              <a:t>a community partner </a:t>
            </a:r>
            <a:r>
              <a:rPr lang="en-US" dirty="0" smtClean="0"/>
              <a:t>and its clients</a:t>
            </a:r>
          </a:p>
          <a:p>
            <a:pPr lvl="2"/>
            <a:r>
              <a:rPr lang="en-US" dirty="0" smtClean="0"/>
              <a:t>PI – Graduate nursing</a:t>
            </a:r>
          </a:p>
          <a:p>
            <a:pPr marL="457200" lvl="1" indent="0">
              <a:buNone/>
            </a:pPr>
            <a:endParaRPr lang="en-US" dirty="0" smtClean="0"/>
          </a:p>
          <a:p>
            <a:pPr lvl="1"/>
            <a:r>
              <a:rPr lang="en-US" dirty="0" smtClean="0"/>
              <a:t>Two additional safety-net community health center sites</a:t>
            </a:r>
          </a:p>
          <a:p>
            <a:pPr marL="457200" lvl="1" indent="0">
              <a:buNone/>
            </a:pPr>
            <a:endParaRPr lang="en-US" dirty="0" smtClean="0"/>
          </a:p>
          <a:p>
            <a:pPr lvl="1"/>
            <a:r>
              <a:rPr lang="en-US" dirty="0" smtClean="0"/>
              <a:t>Narrowed focus:  uncontrolled diabetes and depression/anxiety</a:t>
            </a:r>
          </a:p>
          <a:p>
            <a:pPr lvl="2"/>
            <a:r>
              <a:rPr lang="en-US" dirty="0" smtClean="0"/>
              <a:t>Now track A1C and PHQ-9</a:t>
            </a:r>
            <a:endParaRPr lang="en-US" dirty="0"/>
          </a:p>
        </p:txBody>
      </p:sp>
      <p:sp>
        <p:nvSpPr>
          <p:cNvPr id="4" name="TextBox 3"/>
          <p:cNvSpPr txBox="1"/>
          <p:nvPr/>
        </p:nvSpPr>
        <p:spPr>
          <a:xfrm>
            <a:off x="2332258" y="6094124"/>
            <a:ext cx="6975692" cy="461665"/>
          </a:xfrm>
          <a:prstGeom prst="rect">
            <a:avLst/>
          </a:prstGeom>
          <a:noFill/>
        </p:spPr>
        <p:txBody>
          <a:bodyPr wrap="none" rtlCol="0">
            <a:spAutoFit/>
          </a:bodyPr>
          <a:lstStyle/>
          <a:p>
            <a:r>
              <a:rPr lang="en-US" sz="1200" dirty="0" smtClean="0"/>
              <a:t>*HRSA Cooperative </a:t>
            </a:r>
            <a:r>
              <a:rPr lang="en-US" sz="1200" dirty="0"/>
              <a:t>Agreement Award No. </a:t>
            </a:r>
            <a:r>
              <a:rPr lang="en-US" sz="1200" dirty="0" smtClean="0"/>
              <a:t>UE5HP25067; Josiah </a:t>
            </a:r>
            <a:r>
              <a:rPr lang="en-US" sz="1200" dirty="0"/>
              <a:t>Macy Jr. Foundation, </a:t>
            </a:r>
            <a:r>
              <a:rPr lang="en-US" sz="1200" dirty="0" smtClean="0"/>
              <a:t>Robert </a:t>
            </a:r>
            <a:r>
              <a:rPr lang="en-US" sz="1200" dirty="0"/>
              <a:t>Wood Johnson </a:t>
            </a:r>
            <a:endParaRPr lang="en-US" sz="1200" dirty="0" smtClean="0"/>
          </a:p>
          <a:p>
            <a:r>
              <a:rPr lang="en-US" sz="1200" dirty="0" smtClean="0"/>
              <a:t>Foundation</a:t>
            </a:r>
            <a:r>
              <a:rPr lang="en-US" sz="1200" dirty="0"/>
              <a:t>, G</a:t>
            </a:r>
            <a:r>
              <a:rPr lang="en-US" sz="1200" dirty="0" smtClean="0"/>
              <a:t>ordon </a:t>
            </a:r>
            <a:r>
              <a:rPr lang="en-US" sz="1200" dirty="0"/>
              <a:t>and Betty Moore Foundation, </a:t>
            </a:r>
            <a:r>
              <a:rPr lang="en-US" sz="1200" dirty="0" smtClean="0"/>
              <a:t>John </a:t>
            </a:r>
            <a:r>
              <a:rPr lang="en-US" sz="1200" dirty="0"/>
              <a:t>A. Hartford </a:t>
            </a:r>
            <a:r>
              <a:rPr lang="en-US" sz="1200" dirty="0" smtClean="0"/>
              <a:t>Foundation, University </a:t>
            </a:r>
            <a:r>
              <a:rPr lang="en-US" sz="1200" dirty="0"/>
              <a:t>of </a:t>
            </a:r>
            <a:r>
              <a:rPr lang="en-US" sz="1200" dirty="0" smtClean="0"/>
              <a:t>Minnesota</a:t>
            </a:r>
            <a:endParaRPr lang="en-US" sz="1200" dirty="0"/>
          </a:p>
        </p:txBody>
      </p:sp>
    </p:spTree>
    <p:extLst>
      <p:ext uri="{BB962C8B-B14F-4D97-AF65-F5344CB8AC3E}">
        <p14:creationId xmlns:p14="http://schemas.microsoft.com/office/powerpoint/2010/main" val="389299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6409" cy="1143000"/>
          </a:xfrm>
        </p:spPr>
        <p:txBody>
          <a:bodyPr/>
          <a:lstStyle/>
          <a:p>
            <a:r>
              <a:rPr lang="en-US" dirty="0" smtClean="0"/>
              <a:t>Involved IPE Team at the </a:t>
            </a:r>
            <a:br>
              <a:rPr lang="en-US" dirty="0" smtClean="0"/>
            </a:br>
            <a:r>
              <a:rPr lang="en-US" dirty="0" smtClean="0"/>
              <a:t>Universities at Shady Grove </a:t>
            </a:r>
            <a:endParaRPr lang="en-US" dirty="0"/>
          </a:p>
        </p:txBody>
      </p:sp>
      <p:sp>
        <p:nvSpPr>
          <p:cNvPr id="3" name="Content Placeholder 2"/>
          <p:cNvSpPr>
            <a:spLocks noGrp="1"/>
          </p:cNvSpPr>
          <p:nvPr>
            <p:ph idx="1"/>
          </p:nvPr>
        </p:nvSpPr>
        <p:spPr/>
        <p:txBody>
          <a:bodyPr/>
          <a:lstStyle/>
          <a:p>
            <a:endParaRPr lang="en-US" dirty="0" smtClean="0"/>
          </a:p>
          <a:p>
            <a:r>
              <a:rPr lang="en-US" dirty="0" smtClean="0"/>
              <a:t>Barbara </a:t>
            </a:r>
            <a:r>
              <a:rPr lang="en-US" dirty="0" err="1" smtClean="0"/>
              <a:t>Nathanson</a:t>
            </a:r>
            <a:r>
              <a:rPr lang="en-US" dirty="0" smtClean="0"/>
              <a:t>, MSW, LCSW-C</a:t>
            </a:r>
          </a:p>
          <a:p>
            <a:r>
              <a:rPr lang="en-US" dirty="0" smtClean="0"/>
              <a:t>Katherine J. Morris, MSW, LCSW-C</a:t>
            </a:r>
          </a:p>
          <a:p>
            <a:r>
              <a:rPr lang="en-US" dirty="0" smtClean="0"/>
              <a:t>Joan </a:t>
            </a:r>
            <a:r>
              <a:rPr lang="en-US" dirty="0"/>
              <a:t>Pittman, PhD, MSW, </a:t>
            </a:r>
            <a:r>
              <a:rPr lang="en-US" dirty="0" smtClean="0"/>
              <a:t>LCSW-C</a:t>
            </a:r>
          </a:p>
          <a:p>
            <a:r>
              <a:rPr lang="en-US" dirty="0" smtClean="0"/>
              <a:t>Jana Goodwin, PhD, RN, ANCP</a:t>
            </a:r>
          </a:p>
          <a:p>
            <a:r>
              <a:rPr lang="en-US" dirty="0" smtClean="0"/>
              <a:t>Rebecca Wiseman, PhD, RN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203" y="1600200"/>
            <a:ext cx="1450848" cy="19507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609" y="4514653"/>
            <a:ext cx="1512224" cy="21171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609" y="3771741"/>
            <a:ext cx="1428750" cy="2133600"/>
          </a:xfrm>
          <a:prstGeom prst="rect">
            <a:avLst/>
          </a:prstGeom>
        </p:spPr>
      </p:pic>
    </p:spTree>
    <p:extLst>
      <p:ext uri="{BB962C8B-B14F-4D97-AF65-F5344CB8AC3E}">
        <p14:creationId xmlns:p14="http://schemas.microsoft.com/office/powerpoint/2010/main" val="2387995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p:nvPr>
        </p:nvSpPr>
        <p:spPr>
          <a:xfrm>
            <a:off x="111211" y="758032"/>
            <a:ext cx="8229600" cy="1143000"/>
          </a:xfrm>
        </p:spPr>
        <p:txBody>
          <a:bodyPr>
            <a:normAutofit/>
          </a:bodyPr>
          <a:lstStyle/>
          <a:p>
            <a:r>
              <a:rPr lang="en-US" altLang="en-US" sz="4000" dirty="0" smtClean="0"/>
              <a:t>Holy Cross Hospital Outpatient Clinics</a:t>
            </a:r>
          </a:p>
        </p:txBody>
      </p:sp>
      <p:pic>
        <p:nvPicPr>
          <p:cNvPr id="43011"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95788" y="3322638"/>
            <a:ext cx="4519612" cy="3389312"/>
          </a:xfrm>
        </p:spPr>
      </p:pic>
      <p:pic>
        <p:nvPicPr>
          <p:cNvPr id="4301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22425"/>
            <a:ext cx="3938588"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9"/>
          <p:cNvSpPr txBox="1">
            <a:spLocks noChangeArrowheads="1"/>
          </p:cNvSpPr>
          <p:nvPr/>
        </p:nvSpPr>
        <p:spPr bwMode="auto">
          <a:xfrm>
            <a:off x="4551363" y="1622425"/>
            <a:ext cx="44624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Gaithersburg, Montgomery County, MD</a:t>
            </a:r>
          </a:p>
          <a:p>
            <a:endParaRPr lang="en-US" altLang="en-US" dirty="0"/>
          </a:p>
          <a:p>
            <a:r>
              <a:rPr lang="en-US" altLang="en-US" u="sng" dirty="0"/>
              <a:t>Target Population</a:t>
            </a:r>
            <a:r>
              <a:rPr lang="en-US" altLang="en-US" dirty="0"/>
              <a:t>:  immigrant, Hispanic, uninsured or Medicaid, </a:t>
            </a:r>
            <a:r>
              <a:rPr lang="en-US" altLang="en-US" dirty="0" smtClean="0"/>
              <a:t>diagnosed with DMT2/depression</a:t>
            </a:r>
            <a:endParaRPr lang="en-US" altLang="en-US" dirty="0"/>
          </a:p>
        </p:txBody>
      </p:sp>
      <p:sp>
        <p:nvSpPr>
          <p:cNvPr id="43014" name="TextBox 10"/>
          <p:cNvSpPr txBox="1">
            <a:spLocks noChangeArrowheads="1"/>
          </p:cNvSpPr>
          <p:nvPr/>
        </p:nvSpPr>
        <p:spPr bwMode="auto">
          <a:xfrm>
            <a:off x="370704" y="4781550"/>
            <a:ext cx="37317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u="sng" dirty="0"/>
              <a:t>Evolution</a:t>
            </a:r>
            <a:r>
              <a:rPr lang="en-US" altLang="en-US" dirty="0"/>
              <a:t>: from “</a:t>
            </a:r>
            <a:r>
              <a:rPr lang="en-US" altLang="en-US" dirty="0" smtClean="0"/>
              <a:t>interventions </a:t>
            </a:r>
            <a:r>
              <a:rPr lang="en-US" altLang="en-US" dirty="0"/>
              <a:t>&amp; </a:t>
            </a:r>
            <a:r>
              <a:rPr lang="en-US" altLang="en-US" dirty="0" smtClean="0"/>
              <a:t>referrals” </a:t>
            </a:r>
            <a:r>
              <a:rPr lang="en-US" altLang="en-US" dirty="0"/>
              <a:t>to clinical </a:t>
            </a:r>
            <a:r>
              <a:rPr lang="en-US" altLang="en-US" dirty="0" smtClean="0"/>
              <a:t>outcomes</a:t>
            </a:r>
            <a:endParaRPr lang="en-US" altLang="en-US" dirty="0"/>
          </a:p>
          <a:p>
            <a:endParaRPr lang="en-US" altLang="en-US" dirty="0"/>
          </a:p>
          <a:p>
            <a:r>
              <a:rPr lang="en-US" altLang="en-US" dirty="0"/>
              <a:t>Cultural competence &amp; care </a:t>
            </a:r>
            <a:r>
              <a:rPr lang="en-US" altLang="en-US" dirty="0" smtClean="0"/>
              <a:t>coordination</a:t>
            </a:r>
            <a:endParaRPr lang="en-US" altLang="en-US" dirty="0"/>
          </a:p>
        </p:txBody>
      </p:sp>
    </p:spTree>
    <p:extLst>
      <p:ext uri="{BB962C8B-B14F-4D97-AF65-F5344CB8AC3E}">
        <p14:creationId xmlns:p14="http://schemas.microsoft.com/office/powerpoint/2010/main" val="1105778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8878"/>
            <a:ext cx="8229600" cy="1143000"/>
          </a:xfrm>
        </p:spPr>
        <p:txBody>
          <a:bodyPr/>
          <a:lstStyle/>
          <a:p>
            <a:r>
              <a:rPr lang="en-US" dirty="0" smtClean="0"/>
              <a:t>Lessons Learned To Date</a:t>
            </a:r>
            <a:endParaRPr lang="en-US" dirty="0"/>
          </a:p>
        </p:txBody>
      </p:sp>
      <p:sp>
        <p:nvSpPr>
          <p:cNvPr id="4" name="Text Placeholder 3"/>
          <p:cNvSpPr>
            <a:spLocks noGrp="1"/>
          </p:cNvSpPr>
          <p:nvPr>
            <p:ph type="body" idx="1"/>
          </p:nvPr>
        </p:nvSpPr>
        <p:spPr/>
        <p:txBody>
          <a:bodyPr/>
          <a:lstStyle/>
          <a:p>
            <a:r>
              <a:rPr lang="en-US" dirty="0" smtClean="0"/>
              <a:t>Successes</a:t>
            </a:r>
            <a:endParaRPr lang="en-US" dirty="0"/>
          </a:p>
        </p:txBody>
      </p:sp>
      <p:sp>
        <p:nvSpPr>
          <p:cNvPr id="5" name="Content Placeholder 4"/>
          <p:cNvSpPr>
            <a:spLocks noGrp="1"/>
          </p:cNvSpPr>
          <p:nvPr>
            <p:ph sz="half" idx="2"/>
          </p:nvPr>
        </p:nvSpPr>
        <p:spPr/>
        <p:txBody>
          <a:bodyPr/>
          <a:lstStyle/>
          <a:p>
            <a:r>
              <a:rPr lang="en-US" dirty="0" smtClean="0"/>
              <a:t>Patient recruitment</a:t>
            </a:r>
          </a:p>
          <a:p>
            <a:r>
              <a:rPr lang="en-US" dirty="0" smtClean="0"/>
              <a:t>Graduate student </a:t>
            </a:r>
            <a:r>
              <a:rPr lang="en-US" dirty="0"/>
              <a:t>i</a:t>
            </a:r>
            <a:r>
              <a:rPr lang="en-US" dirty="0" smtClean="0"/>
              <a:t>nvolvement</a:t>
            </a:r>
          </a:p>
          <a:p>
            <a:pPr lvl="1"/>
            <a:r>
              <a:rPr lang="en-US" dirty="0" smtClean="0"/>
              <a:t>5-6 each - nursing</a:t>
            </a:r>
            <a:r>
              <a:rPr lang="en-US" dirty="0"/>
              <a:t>, pharmacy and social work students</a:t>
            </a:r>
          </a:p>
          <a:p>
            <a:r>
              <a:rPr lang="en-US" dirty="0" smtClean="0"/>
              <a:t>Student outcomes </a:t>
            </a:r>
          </a:p>
          <a:p>
            <a:r>
              <a:rPr lang="en-US" dirty="0" smtClean="0"/>
              <a:t>Patient outcomes (qualitative)</a:t>
            </a:r>
            <a:endParaRPr lang="en-US" dirty="0"/>
          </a:p>
        </p:txBody>
      </p:sp>
      <p:sp>
        <p:nvSpPr>
          <p:cNvPr id="6" name="Text Placeholder 5"/>
          <p:cNvSpPr>
            <a:spLocks noGrp="1"/>
          </p:cNvSpPr>
          <p:nvPr>
            <p:ph type="body" sz="quarter" idx="3"/>
          </p:nvPr>
        </p:nvSpPr>
        <p:spPr/>
        <p:txBody>
          <a:bodyPr/>
          <a:lstStyle/>
          <a:p>
            <a:r>
              <a:rPr lang="en-US" dirty="0" smtClean="0"/>
              <a:t>Challenges</a:t>
            </a:r>
            <a:endParaRPr lang="en-US" dirty="0"/>
          </a:p>
        </p:txBody>
      </p:sp>
      <p:sp>
        <p:nvSpPr>
          <p:cNvPr id="7" name="Content Placeholder 6"/>
          <p:cNvSpPr>
            <a:spLocks noGrp="1"/>
          </p:cNvSpPr>
          <p:nvPr>
            <p:ph sz="quarter" idx="4"/>
          </p:nvPr>
        </p:nvSpPr>
        <p:spPr/>
        <p:txBody>
          <a:bodyPr/>
          <a:lstStyle/>
          <a:p>
            <a:r>
              <a:rPr lang="en-US" dirty="0" smtClean="0"/>
              <a:t>Clinic </a:t>
            </a:r>
            <a:r>
              <a:rPr lang="en-US" dirty="0"/>
              <a:t>s</a:t>
            </a:r>
            <a:r>
              <a:rPr lang="en-US" dirty="0" smtClean="0"/>
              <a:t>taff turn-over</a:t>
            </a:r>
          </a:p>
          <a:p>
            <a:r>
              <a:rPr lang="en-US" dirty="0" smtClean="0"/>
              <a:t>Undergraduate student involvement</a:t>
            </a:r>
            <a:endParaRPr lang="en-US" dirty="0"/>
          </a:p>
          <a:p>
            <a:pPr lvl="1"/>
            <a:r>
              <a:rPr lang="en-US" dirty="0"/>
              <a:t>2 </a:t>
            </a:r>
            <a:r>
              <a:rPr lang="en-US" dirty="0" smtClean="0"/>
              <a:t>social </a:t>
            </a:r>
            <a:r>
              <a:rPr lang="en-US" dirty="0"/>
              <a:t>work, 1 RN-BSN </a:t>
            </a:r>
          </a:p>
          <a:p>
            <a:r>
              <a:rPr lang="en-US" dirty="0" smtClean="0"/>
              <a:t>Standardization of student recruitment</a:t>
            </a:r>
          </a:p>
          <a:p>
            <a:r>
              <a:rPr lang="en-US" dirty="0" smtClean="0"/>
              <a:t>Time</a:t>
            </a:r>
            <a:endParaRPr lang="en-US" dirty="0"/>
          </a:p>
        </p:txBody>
      </p:sp>
    </p:spTree>
    <p:extLst>
      <p:ext uri="{BB962C8B-B14F-4D97-AF65-F5344CB8AC3E}">
        <p14:creationId xmlns:p14="http://schemas.microsoft.com/office/powerpoint/2010/main" val="664744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450"/>
            <a:ext cx="8229600" cy="1143000"/>
          </a:xfrm>
        </p:spPr>
        <p:txBody>
          <a:bodyPr/>
          <a:lstStyle/>
          <a:p>
            <a:r>
              <a:rPr lang="en-US" dirty="0" smtClean="0"/>
              <a:t>Looking to the Future</a:t>
            </a:r>
            <a:endParaRPr lang="en-US" dirty="0"/>
          </a:p>
        </p:txBody>
      </p:sp>
      <p:sp>
        <p:nvSpPr>
          <p:cNvPr id="3" name="Content Placeholder 2"/>
          <p:cNvSpPr>
            <a:spLocks noGrp="1"/>
          </p:cNvSpPr>
          <p:nvPr>
            <p:ph idx="1"/>
          </p:nvPr>
        </p:nvSpPr>
        <p:spPr/>
        <p:txBody>
          <a:bodyPr/>
          <a:lstStyle/>
          <a:p>
            <a:r>
              <a:rPr lang="en-US" dirty="0" smtClean="0"/>
              <a:t>Expansion to 3</a:t>
            </a:r>
            <a:r>
              <a:rPr lang="en-US" baseline="30000" dirty="0" smtClean="0"/>
              <a:t>rd</a:t>
            </a:r>
            <a:r>
              <a:rPr lang="en-US" dirty="0" smtClean="0"/>
              <a:t> health center in Fall, 2017.</a:t>
            </a:r>
          </a:p>
          <a:p>
            <a:r>
              <a:rPr lang="en-US" dirty="0" smtClean="0"/>
              <a:t>Larger external grants to support IPE and IPC.</a:t>
            </a:r>
          </a:p>
          <a:p>
            <a:r>
              <a:rPr lang="en-US" dirty="0" smtClean="0"/>
              <a:t>Expand to additional safety-net community health clinics in Montgomery County.</a:t>
            </a:r>
          </a:p>
          <a:p>
            <a:r>
              <a:rPr lang="en-US" dirty="0" smtClean="0"/>
              <a:t>Train clinical preceptors to replicate IPE Clinics.</a:t>
            </a:r>
          </a:p>
          <a:p>
            <a:pPr lvl="1"/>
            <a:r>
              <a:rPr lang="en-US" dirty="0" smtClean="0"/>
              <a:t>National Center for IPE: Interprofessional Learning IN Practice for Preceptors and Site Development</a:t>
            </a:r>
            <a:endParaRPr lang="en-US" dirty="0"/>
          </a:p>
        </p:txBody>
      </p:sp>
    </p:spTree>
    <p:extLst>
      <p:ext uri="{BB962C8B-B14F-4D97-AF65-F5344CB8AC3E}">
        <p14:creationId xmlns:p14="http://schemas.microsoft.com/office/powerpoint/2010/main" val="229934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Select References</a:t>
            </a:r>
          </a:p>
        </p:txBody>
      </p:sp>
      <p:sp>
        <p:nvSpPr>
          <p:cNvPr id="3" name="Content Placeholder 2"/>
          <p:cNvSpPr>
            <a:spLocks noGrp="1"/>
          </p:cNvSpPr>
          <p:nvPr>
            <p:ph idx="1"/>
          </p:nvPr>
        </p:nvSpPr>
        <p:spPr>
          <a:xfrm>
            <a:off x="457200" y="1411460"/>
            <a:ext cx="8229600" cy="4525963"/>
          </a:xfrm>
        </p:spPr>
        <p:txBody>
          <a:bodyPr rtlCol="0">
            <a:normAutofit fontScale="25000" lnSpcReduction="20000"/>
          </a:bodyPr>
          <a:lstStyle/>
          <a:p>
            <a:pPr marL="285750" eaLnBrk="1" fontAlgn="auto" hangingPunct="1">
              <a:spcAft>
                <a:spcPts val="600"/>
              </a:spcAft>
              <a:defRPr/>
            </a:pPr>
            <a:r>
              <a:rPr lang="en-US" sz="5200" dirty="0"/>
              <a:t>American Association of Colleges of Nursing. (2011). </a:t>
            </a:r>
            <a:r>
              <a:rPr lang="en-US" sz="5200" i="1" dirty="0"/>
              <a:t>The essentials of </a:t>
            </a:r>
            <a:r>
              <a:rPr lang="en-US" sz="5200" dirty="0"/>
              <a:t>b</a:t>
            </a:r>
            <a:r>
              <a:rPr lang="en-US" sz="5200" dirty="0" smtClean="0"/>
              <a:t>accalaureate education </a:t>
            </a:r>
            <a:r>
              <a:rPr lang="en-US" sz="5200" dirty="0"/>
              <a:t>for </a:t>
            </a:r>
            <a:r>
              <a:rPr lang="en-US" sz="5200" dirty="0" smtClean="0"/>
              <a:t>professional 	nursing practice</a:t>
            </a:r>
            <a:r>
              <a:rPr lang="en-US" sz="5200" i="1" dirty="0" smtClean="0"/>
              <a:t>. </a:t>
            </a:r>
            <a:r>
              <a:rPr lang="en-US" sz="5200" i="1" dirty="0"/>
              <a:t>F</a:t>
            </a:r>
            <a:r>
              <a:rPr lang="en-US" sz="5200" dirty="0"/>
              <a:t>rom: </a:t>
            </a:r>
            <a:r>
              <a:rPr lang="en-US" sz="5200" dirty="0">
                <a:hlinkClick r:id="rId3"/>
              </a:rPr>
              <a:t>http://</a:t>
            </a:r>
            <a:r>
              <a:rPr lang="en-US" sz="5200" dirty="0" smtClean="0">
                <a:hlinkClick r:id="rId3"/>
              </a:rPr>
              <a:t>www.aacn.nche.edu/education-resources/BaccEssentials08.pdf</a:t>
            </a:r>
            <a:r>
              <a:rPr lang="en-US" sz="5200" dirty="0" smtClean="0"/>
              <a:t> </a:t>
            </a:r>
            <a:endParaRPr lang="en-US" sz="5200" dirty="0"/>
          </a:p>
          <a:p>
            <a:pPr marL="285750" eaLnBrk="1" fontAlgn="auto" hangingPunct="1">
              <a:spcAft>
                <a:spcPts val="600"/>
              </a:spcAft>
              <a:defRPr/>
            </a:pPr>
            <a:r>
              <a:rPr lang="en-US" sz="5200" dirty="0" smtClean="0"/>
              <a:t>American </a:t>
            </a:r>
            <a:r>
              <a:rPr lang="en-US" sz="5200" dirty="0"/>
              <a:t>Association of Colleges of Nursing. (2006). </a:t>
            </a:r>
            <a:r>
              <a:rPr lang="en-US" sz="5200" i="1" dirty="0"/>
              <a:t>The essentials of doctoral education for advanced nursing </a:t>
            </a:r>
            <a:r>
              <a:rPr lang="en-US" sz="5200" i="1" dirty="0" smtClean="0"/>
              <a:t>	practice</a:t>
            </a:r>
            <a:r>
              <a:rPr lang="en-US" sz="5200" dirty="0"/>
              <a:t>. From:  </a:t>
            </a:r>
            <a:r>
              <a:rPr lang="en-US" sz="5200" dirty="0">
                <a:hlinkClick r:id="rId4"/>
              </a:rPr>
              <a:t>http://www.aacn.nche.edu/publications/position/DNPEssentials.pdf</a:t>
            </a:r>
            <a:r>
              <a:rPr lang="en-US" sz="5200" dirty="0"/>
              <a:t> </a:t>
            </a:r>
          </a:p>
          <a:p>
            <a:pPr marL="285750" eaLnBrk="1" fontAlgn="auto" hangingPunct="1">
              <a:spcAft>
                <a:spcPts val="600"/>
              </a:spcAft>
              <a:defRPr/>
            </a:pPr>
            <a:r>
              <a:rPr lang="en-US" sz="5200" dirty="0"/>
              <a:t>American Association of Colleges of Nursing. (</a:t>
            </a:r>
            <a:r>
              <a:rPr lang="en-US" sz="5200" dirty="0" smtClean="0"/>
              <a:t>2011). </a:t>
            </a:r>
            <a:r>
              <a:rPr lang="en-US" sz="5200" i="1" dirty="0"/>
              <a:t>The essentials of masters education in nursing. F</a:t>
            </a:r>
            <a:r>
              <a:rPr lang="en-US" sz="5200" dirty="0"/>
              <a:t>rom: </a:t>
            </a:r>
            <a:r>
              <a:rPr lang="en-US" sz="5200" dirty="0" smtClean="0"/>
              <a:t>	</a:t>
            </a:r>
            <a:r>
              <a:rPr lang="en-US" sz="5200" dirty="0" smtClean="0">
                <a:hlinkClick r:id="rId5"/>
              </a:rPr>
              <a:t>http</a:t>
            </a:r>
            <a:r>
              <a:rPr lang="en-US" sz="5200" dirty="0">
                <a:hlinkClick r:id="rId5"/>
              </a:rPr>
              <a:t>://</a:t>
            </a:r>
            <a:r>
              <a:rPr lang="en-US" sz="5200" dirty="0" smtClean="0">
                <a:hlinkClick r:id="rId5"/>
              </a:rPr>
              <a:t>www.aacn.nche.edu/education-resources/MastersEssentials11.pdf</a:t>
            </a:r>
            <a:endParaRPr lang="en-US" sz="5200" dirty="0" smtClean="0"/>
          </a:p>
          <a:p>
            <a:pPr marL="285750" eaLnBrk="1" fontAlgn="auto" hangingPunct="1">
              <a:spcAft>
                <a:spcPts val="600"/>
              </a:spcAft>
              <a:defRPr/>
            </a:pPr>
            <a:r>
              <a:rPr lang="en-US" altLang="en-US" sz="5200" dirty="0"/>
              <a:t>Bradley, E.H. and Taylor, L.A. (2013). </a:t>
            </a:r>
            <a:r>
              <a:rPr lang="en-US" altLang="en-US" sz="5200" i="1" dirty="0"/>
              <a:t>The American health care paradox: Why spending more Is getting us less</a:t>
            </a:r>
            <a:r>
              <a:rPr lang="en-US" altLang="en-US" sz="5200" dirty="0"/>
              <a:t>. New </a:t>
            </a:r>
            <a:r>
              <a:rPr lang="en-US" altLang="en-US" sz="5200" dirty="0" smtClean="0"/>
              <a:t>	York</a:t>
            </a:r>
            <a:r>
              <a:rPr lang="en-US" altLang="en-US" sz="5200" dirty="0"/>
              <a:t>, NY:  Public Affairs. </a:t>
            </a:r>
          </a:p>
          <a:p>
            <a:pPr marL="285750" eaLnBrk="1" fontAlgn="auto" hangingPunct="1">
              <a:spcAft>
                <a:spcPts val="600"/>
              </a:spcAft>
              <a:defRPr/>
            </a:pPr>
            <a:r>
              <a:rPr lang="en-US" sz="5200" dirty="0" smtClean="0"/>
              <a:t>Commonwealth </a:t>
            </a:r>
            <a:r>
              <a:rPr lang="en-US" sz="5200" dirty="0"/>
              <a:t>Fund. (2015). U.S. healthcare from a global perspective. (2015). From:  </a:t>
            </a:r>
            <a:r>
              <a:rPr lang="en-US" sz="5200" dirty="0" smtClean="0"/>
              <a:t>	</a:t>
            </a:r>
            <a:r>
              <a:rPr lang="en-US" sz="5200" dirty="0" smtClean="0">
                <a:hlinkClick r:id="rId6"/>
              </a:rPr>
              <a:t>http</a:t>
            </a:r>
            <a:r>
              <a:rPr lang="en-US" sz="5200" dirty="0">
                <a:hlinkClick r:id="rId6"/>
              </a:rPr>
              <a:t>://</a:t>
            </a:r>
            <a:r>
              <a:rPr lang="en-US" sz="5200" dirty="0" smtClean="0">
                <a:hlinkClick r:id="rId6"/>
              </a:rPr>
              <a:t>www.commonwealthfund.org/publications/issue-briefs/2015/oct/us-health-care-from-a-global-	perspective</a:t>
            </a:r>
            <a:endParaRPr lang="en-US" sz="5200" dirty="0" smtClean="0"/>
          </a:p>
          <a:p>
            <a:pPr marL="285750" eaLnBrk="1" fontAlgn="auto" hangingPunct="1">
              <a:spcAft>
                <a:spcPts val="600"/>
              </a:spcAft>
              <a:defRPr/>
            </a:pPr>
            <a:r>
              <a:rPr lang="en-US" sz="5200" dirty="0" smtClean="0"/>
              <a:t>Institute </a:t>
            </a:r>
            <a:r>
              <a:rPr lang="en-US" sz="5200" dirty="0"/>
              <a:t>for Healthcare Improvement. (2017). </a:t>
            </a:r>
            <a:r>
              <a:rPr lang="en-US" sz="5200" i="1" dirty="0"/>
              <a:t>The IHI Triple Aim Initiative. </a:t>
            </a:r>
            <a:r>
              <a:rPr lang="en-US" sz="5200" dirty="0"/>
              <a:t>From:  </a:t>
            </a:r>
            <a:r>
              <a:rPr lang="en-US" sz="5200" dirty="0" smtClean="0"/>
              <a:t>	</a:t>
            </a:r>
            <a:r>
              <a:rPr lang="en-US" sz="5200" i="1" dirty="0" smtClean="0">
                <a:hlinkClick r:id="rId7"/>
              </a:rPr>
              <a:t>http</a:t>
            </a:r>
            <a:r>
              <a:rPr lang="en-US" sz="5200" i="1" dirty="0">
                <a:hlinkClick r:id="rId7"/>
              </a:rPr>
              <a:t>://www.ihi.org/engage/initiatives/TripleAim/Pages/default.aspx</a:t>
            </a:r>
            <a:r>
              <a:rPr lang="en-US" sz="5200" i="1" dirty="0"/>
              <a:t> </a:t>
            </a:r>
          </a:p>
          <a:p>
            <a:pPr eaLnBrk="1" fontAlgn="auto" hangingPunct="1">
              <a:spcAft>
                <a:spcPts val="600"/>
              </a:spcAft>
              <a:defRPr/>
            </a:pPr>
            <a:r>
              <a:rPr lang="en-US" sz="5200" dirty="0" smtClean="0"/>
              <a:t>Institute of Medicine. (2010). </a:t>
            </a:r>
            <a:r>
              <a:rPr lang="en-US" sz="5200" i="1" dirty="0"/>
              <a:t>The Future of Nursing: Leading Change, Advancing </a:t>
            </a:r>
            <a:r>
              <a:rPr lang="en-US" sz="5200" i="1" dirty="0" smtClean="0"/>
              <a:t>Health. </a:t>
            </a:r>
            <a:r>
              <a:rPr lang="en-US" sz="5200" dirty="0" smtClean="0"/>
              <a:t>From: 	</a:t>
            </a:r>
            <a:r>
              <a:rPr lang="en-US" sz="5200" dirty="0" smtClean="0">
                <a:hlinkClick r:id="rId8"/>
              </a:rPr>
              <a:t>http</a:t>
            </a:r>
            <a:r>
              <a:rPr lang="en-US" sz="5200" dirty="0">
                <a:hlinkClick r:id="rId8"/>
              </a:rPr>
              <a:t>://</a:t>
            </a:r>
            <a:r>
              <a:rPr lang="en-US" sz="5200" dirty="0" smtClean="0">
                <a:hlinkClick r:id="rId8"/>
              </a:rPr>
              <a:t>nationalacademies.org/hmd/reports/2010/the-future-of-nursing-leading-change-advancing-health.aspx</a:t>
            </a:r>
            <a:endParaRPr lang="en-US" sz="5200" dirty="0">
              <a:hlinkClick r:id="rId8"/>
            </a:endParaRPr>
          </a:p>
          <a:p>
            <a:pPr>
              <a:spcAft>
                <a:spcPts val="600"/>
              </a:spcAft>
            </a:pPr>
            <a:r>
              <a:rPr lang="en-US" sz="5200" dirty="0" smtClean="0"/>
              <a:t>Interprofessional Education Collaborative. (2016). Core competencies for interprofessional collaborative practice:  	2016 Update.  From:  </a:t>
            </a:r>
            <a:r>
              <a:rPr lang="en-US" sz="5200" dirty="0" smtClean="0">
                <a:hlinkClick r:id="rId9"/>
              </a:rPr>
              <a:t>http://www.aacn.nche.edu/education-resources/IPEC-2016-Updated-Core-Competencies-	Report.pdf</a:t>
            </a:r>
            <a:r>
              <a:rPr lang="en-US" sz="5200" dirty="0" smtClean="0"/>
              <a:t> </a:t>
            </a:r>
          </a:p>
          <a:p>
            <a:pPr>
              <a:spcAft>
                <a:spcPts val="600"/>
              </a:spcAft>
            </a:pPr>
            <a:r>
              <a:rPr lang="en-US" sz="5200" dirty="0" smtClean="0"/>
              <a:t>National Organization of Nurse Practitioner Faculties. (2012). </a:t>
            </a:r>
            <a:r>
              <a:rPr lang="en-US" sz="5200" i="1" dirty="0" smtClean="0"/>
              <a:t>Nurse practitioner core competencies. </a:t>
            </a:r>
            <a:r>
              <a:rPr lang="en-US" sz="5200" dirty="0" smtClean="0"/>
              <a:t>From: 	</a:t>
            </a:r>
            <a:r>
              <a:rPr lang="en-US" altLang="en-US" sz="5200" dirty="0" smtClean="0">
                <a:cs typeface="Arial" panose="020B0604020202020204" pitchFamily="34" charset="0"/>
                <a:hlinkClick r:id="rId10"/>
              </a:rPr>
              <a:t>http://www.nonpf.org/?page=14</a:t>
            </a:r>
            <a:endParaRPr lang="en-US" altLang="en-US" sz="5200" dirty="0" smtClean="0">
              <a:cs typeface="Arial" panose="020B0604020202020204" pitchFamily="34" charset="0"/>
            </a:endParaRPr>
          </a:p>
          <a:p>
            <a:pPr>
              <a:spcAft>
                <a:spcPts val="600"/>
              </a:spcAft>
            </a:pPr>
            <a:r>
              <a:rPr lang="en-US" sz="5200" dirty="0" smtClean="0"/>
              <a:t>QSEN Institute. (2007, 2012). QSEN competencies. From:  </a:t>
            </a:r>
            <a:r>
              <a:rPr lang="en-US" sz="5200" dirty="0" smtClean="0">
                <a:hlinkClick r:id="rId11"/>
              </a:rPr>
              <a:t>http://qsen.org/</a:t>
            </a:r>
            <a:endParaRPr lang="en-US" sz="5200" dirty="0" smtClean="0"/>
          </a:p>
          <a:p>
            <a:pPr>
              <a:spcAft>
                <a:spcPts val="600"/>
              </a:spcAft>
            </a:pPr>
            <a:r>
              <a:rPr lang="en-US" sz="5200" dirty="0" smtClean="0"/>
              <a:t>Reeves</a:t>
            </a:r>
            <a:r>
              <a:rPr lang="en-US" sz="5200" dirty="0"/>
              <a:t>, S., et al. (2016). A BEME systematic review of the effects of </a:t>
            </a:r>
            <a:r>
              <a:rPr lang="en-US" sz="5200" dirty="0" smtClean="0"/>
              <a:t>interprofessional </a:t>
            </a:r>
            <a:r>
              <a:rPr lang="en-US" sz="5200" dirty="0"/>
              <a:t>education:  BEME guide no. </a:t>
            </a:r>
            <a:r>
              <a:rPr lang="en-US" sz="5200" dirty="0" smtClean="0"/>
              <a:t>	39</a:t>
            </a:r>
            <a:r>
              <a:rPr lang="en-US" sz="5200" dirty="0"/>
              <a:t>. </a:t>
            </a:r>
            <a:r>
              <a:rPr lang="en-US" sz="5200" i="1" dirty="0"/>
              <a:t>Medical Teacher, 38(7), 656-668.</a:t>
            </a:r>
            <a:endParaRPr lang="en-US" sz="5200" dirty="0"/>
          </a:p>
          <a:p>
            <a:pPr eaLnBrk="1" fontAlgn="auto" hangingPunct="1">
              <a:spcAft>
                <a:spcPts val="0"/>
              </a:spcAft>
              <a:defRPr/>
            </a:pPr>
            <a:endParaRPr lang="en-US" u="sng" dirty="0"/>
          </a:p>
        </p:txBody>
      </p:sp>
    </p:spTree>
    <p:extLst>
      <p:ext uri="{BB962C8B-B14F-4D97-AF65-F5344CB8AC3E}">
        <p14:creationId xmlns:p14="http://schemas.microsoft.com/office/powerpoint/2010/main" val="290713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970360"/>
          </a:xfrm>
        </p:spPr>
        <p:txBody>
          <a:bodyPr/>
          <a:lstStyle/>
          <a:p>
            <a:pPr algn="ctr"/>
            <a:r>
              <a:rPr lang="en-US" sz="7200" dirty="0" smtClean="0"/>
              <a:t/>
            </a:r>
            <a:br>
              <a:rPr lang="en-US" sz="7200" dirty="0" smtClean="0"/>
            </a:br>
            <a:r>
              <a:rPr lang="en-US" sz="7200" dirty="0" smtClean="0"/>
              <a:t/>
            </a:r>
            <a:br>
              <a:rPr lang="en-US" sz="7200" dirty="0" smtClean="0"/>
            </a:br>
            <a:r>
              <a:rPr lang="en-US" sz="7200" dirty="0" smtClean="0"/>
              <a:t>Questions?</a:t>
            </a:r>
            <a:r>
              <a:rPr lang="en-US" dirty="0" smtClean="0"/>
              <a:t/>
            </a:r>
            <a:br>
              <a:rPr lang="en-US" dirty="0" smtClean="0"/>
            </a:br>
            <a:r>
              <a:rPr lang="en-US" dirty="0" smtClean="0"/>
              <a:t/>
            </a:r>
            <a:br>
              <a:rPr lang="en-US" dirty="0" smtClean="0"/>
            </a:br>
            <a:r>
              <a:rPr lang="en-US" sz="2000" dirty="0" smtClean="0"/>
              <a:t>Heather Congdon </a:t>
            </a:r>
            <a:r>
              <a:rPr lang="en-US" sz="2000" dirty="0" smtClean="0">
                <a:hlinkClick r:id="rId2"/>
              </a:rPr>
              <a:t>–hcongdon@rx.umaryland.edu</a:t>
            </a:r>
            <a:r>
              <a:rPr lang="en-US" sz="2000" dirty="0" smtClean="0"/>
              <a:t/>
            </a:r>
            <a:br>
              <a:rPr lang="en-US" sz="2000" dirty="0" smtClean="0"/>
            </a:br>
            <a:r>
              <a:rPr lang="en-US" sz="2000" dirty="0" smtClean="0"/>
              <a:t>Gina Rowe – </a:t>
            </a:r>
            <a:r>
              <a:rPr lang="en-US" sz="2000" dirty="0" smtClean="0">
                <a:hlinkClick r:id="rId3"/>
              </a:rPr>
              <a:t>rowe@son.umaryland.edu</a:t>
            </a:r>
            <a:r>
              <a:rPr lang="en-US" sz="2000" dirty="0" smtClean="0"/>
              <a:t> </a:t>
            </a:r>
            <a:endParaRPr lang="en-US" dirty="0"/>
          </a:p>
        </p:txBody>
      </p:sp>
    </p:spTree>
    <p:extLst>
      <p:ext uri="{BB962C8B-B14F-4D97-AF65-F5344CB8AC3E}">
        <p14:creationId xmlns:p14="http://schemas.microsoft.com/office/powerpoint/2010/main" val="327860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450"/>
            <a:ext cx="8229600" cy="1143000"/>
          </a:xfrm>
        </p:spPr>
        <p:txBody>
          <a:bodyPr/>
          <a:lstStyle/>
          <a:p>
            <a:r>
              <a:rPr lang="en-US" dirty="0" smtClean="0"/>
              <a:t>Objectives</a:t>
            </a:r>
            <a:endParaRPr lang="en-US" dirty="0"/>
          </a:p>
        </p:txBody>
      </p:sp>
      <p:sp>
        <p:nvSpPr>
          <p:cNvPr id="3" name="Content Placeholder 2"/>
          <p:cNvSpPr>
            <a:spLocks noGrp="1"/>
          </p:cNvSpPr>
          <p:nvPr>
            <p:ph idx="1"/>
          </p:nvPr>
        </p:nvSpPr>
        <p:spPr>
          <a:xfrm>
            <a:off x="457200" y="1447803"/>
            <a:ext cx="8229600" cy="4525963"/>
          </a:xfrm>
        </p:spPr>
        <p:txBody>
          <a:bodyPr/>
          <a:lstStyle/>
          <a:p>
            <a:r>
              <a:rPr lang="en-US" dirty="0" smtClean="0"/>
              <a:t>Interprofessional Education (IPE)</a:t>
            </a:r>
          </a:p>
          <a:p>
            <a:pPr lvl="1"/>
            <a:r>
              <a:rPr lang="en-US" dirty="0" smtClean="0"/>
              <a:t> Definitions</a:t>
            </a:r>
          </a:p>
          <a:p>
            <a:pPr lvl="1"/>
            <a:r>
              <a:rPr lang="en-US" dirty="0" smtClean="0"/>
              <a:t>Rationale/drivers</a:t>
            </a:r>
          </a:p>
          <a:p>
            <a:pPr lvl="1"/>
            <a:endParaRPr lang="en-US" dirty="0"/>
          </a:p>
          <a:p>
            <a:r>
              <a:rPr lang="en-US" dirty="0" smtClean="0"/>
              <a:t>Stepwise Progression in Montgomery County</a:t>
            </a:r>
          </a:p>
          <a:p>
            <a:pPr lvl="1"/>
            <a:r>
              <a:rPr lang="en-US" dirty="0" smtClean="0"/>
              <a:t>Mercy Health Clinic</a:t>
            </a:r>
          </a:p>
          <a:p>
            <a:pPr lvl="1"/>
            <a:r>
              <a:rPr lang="en-US" dirty="0" smtClean="0"/>
              <a:t>Holy Cross Hospital Outpatient Clinics</a:t>
            </a:r>
          </a:p>
          <a:p>
            <a:pPr lvl="1"/>
            <a:r>
              <a:rPr lang="en-US" dirty="0" smtClean="0"/>
              <a:t>National Center Training and Future Progression</a:t>
            </a:r>
            <a:endParaRPr lang="en-US" dirty="0"/>
          </a:p>
        </p:txBody>
      </p:sp>
    </p:spTree>
    <p:extLst>
      <p:ext uri="{BB962C8B-B14F-4D97-AF65-F5344CB8AC3E}">
        <p14:creationId xmlns:p14="http://schemas.microsoft.com/office/powerpoint/2010/main" val="270943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050"/>
          <p:cNvSpPr>
            <a:spLocks noGrp="1" noChangeArrowheads="1"/>
          </p:cNvSpPr>
          <p:nvPr>
            <p:ph type="title" idx="4294967295"/>
          </p:nvPr>
        </p:nvSpPr>
        <p:spPr>
          <a:xfrm>
            <a:off x="658906" y="576263"/>
            <a:ext cx="8229600" cy="1139825"/>
          </a:xfrm>
          <a:prstGeom prst="rect">
            <a:avLst/>
          </a:prstGeom>
        </p:spPr>
        <p:txBody>
          <a:bodyPr/>
          <a:lstStyle/>
          <a:p>
            <a:pPr eaLnBrk="1" hangingPunct="1"/>
            <a:r>
              <a:rPr lang="en-US" dirty="0">
                <a:solidFill>
                  <a:srgbClr val="23489B"/>
                </a:solidFill>
              </a:rPr>
              <a:t>IPE IS NOT…</a:t>
            </a:r>
          </a:p>
        </p:txBody>
      </p:sp>
      <p:sp>
        <p:nvSpPr>
          <p:cNvPr id="19458" name="Rectangle 2051"/>
          <p:cNvSpPr>
            <a:spLocks noGrp="1" noChangeArrowheads="1"/>
          </p:cNvSpPr>
          <p:nvPr>
            <p:ph type="body" idx="4294967295"/>
          </p:nvPr>
        </p:nvSpPr>
        <p:spPr>
          <a:xfrm>
            <a:off x="685800" y="1533525"/>
            <a:ext cx="8229600" cy="4530725"/>
          </a:xfrm>
          <a:prstGeom prst="rect">
            <a:avLst/>
          </a:prstGeom>
        </p:spPr>
        <p:txBody>
          <a:bodyPr/>
          <a:lstStyle/>
          <a:p>
            <a:pPr marL="0" indent="0" eaLnBrk="1" hangingPunct="1">
              <a:buFont typeface="Wingdings" pitchFamily="2" charset="2"/>
              <a:buNone/>
            </a:pPr>
            <a:r>
              <a:rPr lang="en-US" sz="2800" dirty="0">
                <a:solidFill>
                  <a:srgbClr val="23489B"/>
                </a:solidFill>
              </a:rPr>
              <a:t>Students from different health professions in the same classroom without reflective interaction.</a:t>
            </a:r>
          </a:p>
          <a:p>
            <a:pPr marL="0" indent="0" eaLnBrk="1" hangingPunct="1">
              <a:buFont typeface="Wingdings" pitchFamily="2" charset="2"/>
              <a:buNone/>
            </a:pPr>
            <a:endParaRPr lang="en-US" sz="2800" dirty="0">
              <a:solidFill>
                <a:srgbClr val="23489B"/>
              </a:solidFill>
            </a:endParaRPr>
          </a:p>
          <a:p>
            <a:pPr marL="0" indent="0" eaLnBrk="1" hangingPunct="1">
              <a:buFont typeface="Wingdings" pitchFamily="2" charset="2"/>
              <a:buNone/>
            </a:pPr>
            <a:endParaRPr lang="en-US" sz="2800" dirty="0">
              <a:solidFill>
                <a:srgbClr val="23489B"/>
              </a:solidFill>
            </a:endParaRPr>
          </a:p>
        </p:txBody>
      </p:sp>
      <p:pic>
        <p:nvPicPr>
          <p:cNvPr id="19459" name="Picture 3" descr="bored students.jpg"/>
          <p:cNvPicPr>
            <a:picLocks noChangeAspect="1"/>
          </p:cNvPicPr>
          <p:nvPr/>
        </p:nvPicPr>
        <p:blipFill>
          <a:blip r:embed="rId4" cstate="print"/>
          <a:srcRect/>
          <a:stretch>
            <a:fillRect/>
          </a:stretch>
        </p:blipFill>
        <p:spPr bwMode="auto">
          <a:xfrm>
            <a:off x="685800" y="2514600"/>
            <a:ext cx="3357563" cy="3357563"/>
          </a:xfrm>
          <a:prstGeom prst="rect">
            <a:avLst/>
          </a:prstGeom>
          <a:noFill/>
          <a:ln w="9525">
            <a:noFill/>
            <a:miter lim="800000"/>
            <a:headEnd/>
            <a:tailEnd/>
          </a:ln>
        </p:spPr>
      </p:pic>
      <p:sp>
        <p:nvSpPr>
          <p:cNvPr id="19460" name="TextBox 4"/>
          <p:cNvSpPr txBox="1">
            <a:spLocks noChangeArrowheads="1"/>
          </p:cNvSpPr>
          <p:nvPr/>
        </p:nvSpPr>
        <p:spPr bwMode="auto">
          <a:xfrm>
            <a:off x="4419600" y="2514600"/>
            <a:ext cx="3505200" cy="369888"/>
          </a:xfrm>
          <a:prstGeom prst="rect">
            <a:avLst/>
          </a:prstGeom>
          <a:noFill/>
          <a:ln w="9525">
            <a:noFill/>
            <a:miter lim="800000"/>
            <a:headEnd/>
            <a:tailEnd/>
          </a:ln>
        </p:spPr>
        <p:txBody>
          <a:bodyPr>
            <a:spAutoFit/>
          </a:bodyPr>
          <a:lstStyle/>
          <a:p>
            <a:pPr eaLnBrk="0" hangingPunct="0"/>
            <a:r>
              <a:rPr lang="en-US"/>
              <a:t>Pharmacy student</a:t>
            </a:r>
          </a:p>
        </p:txBody>
      </p:sp>
      <p:sp>
        <p:nvSpPr>
          <p:cNvPr id="19461" name="TextBox 5"/>
          <p:cNvSpPr txBox="1">
            <a:spLocks noChangeArrowheads="1"/>
          </p:cNvSpPr>
          <p:nvPr/>
        </p:nvSpPr>
        <p:spPr bwMode="auto">
          <a:xfrm>
            <a:off x="4419600" y="3429000"/>
            <a:ext cx="3505200" cy="369888"/>
          </a:xfrm>
          <a:prstGeom prst="rect">
            <a:avLst/>
          </a:prstGeom>
          <a:noFill/>
          <a:ln w="9525">
            <a:noFill/>
            <a:miter lim="800000"/>
            <a:headEnd/>
            <a:tailEnd/>
          </a:ln>
        </p:spPr>
        <p:txBody>
          <a:bodyPr>
            <a:spAutoFit/>
          </a:bodyPr>
          <a:lstStyle/>
          <a:p>
            <a:pPr eaLnBrk="0" hangingPunct="0"/>
            <a:r>
              <a:rPr lang="en-US"/>
              <a:t>Nursing student</a:t>
            </a:r>
          </a:p>
        </p:txBody>
      </p:sp>
      <p:sp>
        <p:nvSpPr>
          <p:cNvPr id="19462" name="TextBox 6"/>
          <p:cNvSpPr txBox="1">
            <a:spLocks noChangeArrowheads="1"/>
          </p:cNvSpPr>
          <p:nvPr/>
        </p:nvSpPr>
        <p:spPr bwMode="auto">
          <a:xfrm>
            <a:off x="4419600" y="4419600"/>
            <a:ext cx="3505200" cy="369888"/>
          </a:xfrm>
          <a:prstGeom prst="rect">
            <a:avLst/>
          </a:prstGeom>
          <a:noFill/>
          <a:ln w="9525">
            <a:noFill/>
            <a:miter lim="800000"/>
            <a:headEnd/>
            <a:tailEnd/>
          </a:ln>
        </p:spPr>
        <p:txBody>
          <a:bodyPr>
            <a:spAutoFit/>
          </a:bodyPr>
          <a:lstStyle/>
          <a:p>
            <a:pPr eaLnBrk="0" hangingPunct="0"/>
            <a:r>
              <a:rPr lang="en-US" dirty="0"/>
              <a:t>Medical student</a:t>
            </a:r>
          </a:p>
        </p:txBody>
      </p:sp>
      <p:sp>
        <p:nvSpPr>
          <p:cNvPr id="19463" name="TextBox 7"/>
          <p:cNvSpPr txBox="1">
            <a:spLocks noChangeArrowheads="1"/>
          </p:cNvSpPr>
          <p:nvPr/>
        </p:nvSpPr>
        <p:spPr bwMode="auto">
          <a:xfrm>
            <a:off x="4419600" y="5492944"/>
            <a:ext cx="3505200" cy="369888"/>
          </a:xfrm>
          <a:prstGeom prst="rect">
            <a:avLst/>
          </a:prstGeom>
          <a:noFill/>
          <a:ln w="9525">
            <a:noFill/>
            <a:miter lim="800000"/>
            <a:headEnd/>
            <a:tailEnd/>
          </a:ln>
        </p:spPr>
        <p:txBody>
          <a:bodyPr>
            <a:spAutoFit/>
          </a:bodyPr>
          <a:lstStyle/>
          <a:p>
            <a:pPr eaLnBrk="0" hangingPunct="0"/>
            <a:r>
              <a:rPr lang="en-US" dirty="0"/>
              <a:t>Social Work student</a:t>
            </a:r>
          </a:p>
        </p:txBody>
      </p:sp>
      <p:cxnSp>
        <p:nvCxnSpPr>
          <p:cNvPr id="11" name="Straight Arrow Connector 10"/>
          <p:cNvCxnSpPr/>
          <p:nvPr/>
        </p:nvCxnSpPr>
        <p:spPr>
          <a:xfrm rot="10800000" flipV="1">
            <a:off x="3124200" y="2667000"/>
            <a:ext cx="1295400" cy="762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9461" idx="1"/>
          </p:cNvCxnSpPr>
          <p:nvPr/>
        </p:nvCxnSpPr>
        <p:spPr>
          <a:xfrm rot="10800000">
            <a:off x="3733800" y="3505200"/>
            <a:ext cx="685800" cy="1079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2667000" y="3886200"/>
            <a:ext cx="1752600" cy="685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1219200" y="3962400"/>
            <a:ext cx="3200400" cy="1600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13685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pharmacy fac with med students.jpg"/>
          <p:cNvPicPr>
            <a:picLocks noChangeAspect="1"/>
          </p:cNvPicPr>
          <p:nvPr/>
        </p:nvPicPr>
        <p:blipFill>
          <a:blip r:embed="rId4" cstate="print"/>
          <a:srcRect/>
          <a:stretch>
            <a:fillRect/>
          </a:stretch>
        </p:blipFill>
        <p:spPr bwMode="auto">
          <a:xfrm>
            <a:off x="705211" y="2738438"/>
            <a:ext cx="5162550" cy="3200400"/>
          </a:xfrm>
          <a:prstGeom prst="rect">
            <a:avLst/>
          </a:prstGeom>
          <a:noFill/>
          <a:ln w="9525">
            <a:noFill/>
            <a:miter lim="800000"/>
            <a:headEnd/>
            <a:tailEnd/>
          </a:ln>
        </p:spPr>
      </p:pic>
      <p:sp>
        <p:nvSpPr>
          <p:cNvPr id="21506" name="Rectangle 2050"/>
          <p:cNvSpPr>
            <a:spLocks noGrp="1" noChangeArrowheads="1"/>
          </p:cNvSpPr>
          <p:nvPr>
            <p:ph type="title" idx="4294967295"/>
          </p:nvPr>
        </p:nvSpPr>
        <p:spPr>
          <a:xfrm>
            <a:off x="528943" y="396949"/>
            <a:ext cx="8229600" cy="1139825"/>
          </a:xfrm>
          <a:prstGeom prst="rect">
            <a:avLst/>
          </a:prstGeom>
        </p:spPr>
        <p:txBody>
          <a:bodyPr/>
          <a:lstStyle/>
          <a:p>
            <a:pPr eaLnBrk="1" hangingPunct="1"/>
            <a:r>
              <a:rPr lang="en-US" dirty="0">
                <a:solidFill>
                  <a:srgbClr val="23489B"/>
                </a:solidFill>
              </a:rPr>
              <a:t>IPE IS NOT…</a:t>
            </a:r>
          </a:p>
        </p:txBody>
      </p:sp>
      <p:sp>
        <p:nvSpPr>
          <p:cNvPr id="21507" name="Rectangle 2051"/>
          <p:cNvSpPr>
            <a:spLocks noGrp="1" noChangeArrowheads="1"/>
          </p:cNvSpPr>
          <p:nvPr>
            <p:ph type="body" idx="4294967295"/>
          </p:nvPr>
        </p:nvSpPr>
        <p:spPr>
          <a:xfrm>
            <a:off x="533039" y="1320800"/>
            <a:ext cx="7772400" cy="4800600"/>
          </a:xfrm>
          <a:prstGeom prst="rect">
            <a:avLst/>
          </a:prstGeom>
        </p:spPr>
        <p:txBody>
          <a:bodyPr/>
          <a:lstStyle/>
          <a:p>
            <a:pPr marL="0" indent="0" eaLnBrk="1" hangingPunct="1">
              <a:buFont typeface="Wingdings" pitchFamily="2" charset="2"/>
              <a:buNone/>
            </a:pPr>
            <a:r>
              <a:rPr lang="en-US" sz="2800" dirty="0">
                <a:solidFill>
                  <a:srgbClr val="23489B"/>
                </a:solidFill>
              </a:rPr>
              <a:t>A faculty member from one profession leading a classroom learning experience for students of another profession.</a:t>
            </a:r>
          </a:p>
          <a:p>
            <a:pPr marL="0" indent="0" eaLnBrk="1" hangingPunct="1"/>
            <a:endParaRPr lang="en-US" sz="2600" dirty="0">
              <a:solidFill>
                <a:srgbClr val="23489B"/>
              </a:solidFill>
            </a:endParaRPr>
          </a:p>
        </p:txBody>
      </p:sp>
      <p:sp>
        <p:nvSpPr>
          <p:cNvPr id="21508" name="TextBox 4"/>
          <p:cNvSpPr txBox="1">
            <a:spLocks noChangeArrowheads="1"/>
          </p:cNvSpPr>
          <p:nvPr/>
        </p:nvSpPr>
        <p:spPr bwMode="auto">
          <a:xfrm>
            <a:off x="5943600" y="2819400"/>
            <a:ext cx="3505200" cy="369888"/>
          </a:xfrm>
          <a:prstGeom prst="rect">
            <a:avLst/>
          </a:prstGeom>
          <a:noFill/>
          <a:ln w="9525">
            <a:noFill/>
            <a:miter lim="800000"/>
            <a:headEnd/>
            <a:tailEnd/>
          </a:ln>
        </p:spPr>
        <p:txBody>
          <a:bodyPr>
            <a:spAutoFit/>
          </a:bodyPr>
          <a:lstStyle/>
          <a:p>
            <a:pPr eaLnBrk="0" hangingPunct="0"/>
            <a:r>
              <a:rPr lang="en-US"/>
              <a:t>Pharmacy professor</a:t>
            </a:r>
          </a:p>
        </p:txBody>
      </p:sp>
      <p:sp>
        <p:nvSpPr>
          <p:cNvPr id="21509" name="TextBox 5"/>
          <p:cNvSpPr txBox="1">
            <a:spLocks noChangeArrowheads="1"/>
          </p:cNvSpPr>
          <p:nvPr/>
        </p:nvSpPr>
        <p:spPr bwMode="auto">
          <a:xfrm>
            <a:off x="5943600" y="3657600"/>
            <a:ext cx="3505200" cy="369888"/>
          </a:xfrm>
          <a:prstGeom prst="rect">
            <a:avLst/>
          </a:prstGeom>
          <a:noFill/>
          <a:ln w="9525">
            <a:noFill/>
            <a:miter lim="800000"/>
            <a:headEnd/>
            <a:tailEnd/>
          </a:ln>
        </p:spPr>
        <p:txBody>
          <a:bodyPr>
            <a:spAutoFit/>
          </a:bodyPr>
          <a:lstStyle/>
          <a:p>
            <a:pPr eaLnBrk="0" hangingPunct="0"/>
            <a:r>
              <a:rPr lang="en-US" dirty="0"/>
              <a:t>Social Work students</a:t>
            </a:r>
          </a:p>
        </p:txBody>
      </p:sp>
      <p:cxnSp>
        <p:nvCxnSpPr>
          <p:cNvPr id="7" name="Straight Arrow Connector 6"/>
          <p:cNvCxnSpPr/>
          <p:nvPr/>
        </p:nvCxnSpPr>
        <p:spPr>
          <a:xfrm rot="10800000">
            <a:off x="5638800" y="3200400"/>
            <a:ext cx="685800" cy="1079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1219200" y="4191000"/>
            <a:ext cx="6019800" cy="1079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2014844" y="3902076"/>
            <a:ext cx="5257800" cy="381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657600" y="4267200"/>
            <a:ext cx="3581400" cy="914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562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050"/>
          <p:cNvSpPr>
            <a:spLocks noGrp="1" noChangeArrowheads="1"/>
          </p:cNvSpPr>
          <p:nvPr>
            <p:ph type="title" idx="4294967295"/>
          </p:nvPr>
        </p:nvSpPr>
        <p:spPr>
          <a:xfrm>
            <a:off x="609600" y="796925"/>
            <a:ext cx="8229600" cy="1139825"/>
          </a:xfrm>
          <a:prstGeom prst="rect">
            <a:avLst/>
          </a:prstGeom>
        </p:spPr>
        <p:txBody>
          <a:bodyPr/>
          <a:lstStyle/>
          <a:p>
            <a:pPr eaLnBrk="1" hangingPunct="1"/>
            <a:r>
              <a:rPr lang="en-US" dirty="0">
                <a:solidFill>
                  <a:srgbClr val="23489B"/>
                </a:solidFill>
              </a:rPr>
              <a:t>IPE IS NOT…</a:t>
            </a:r>
          </a:p>
        </p:txBody>
      </p:sp>
      <p:sp>
        <p:nvSpPr>
          <p:cNvPr id="23554" name="Rectangle 2051"/>
          <p:cNvSpPr>
            <a:spLocks noGrp="1" noChangeArrowheads="1"/>
          </p:cNvSpPr>
          <p:nvPr>
            <p:ph type="body" idx="4294967295"/>
          </p:nvPr>
        </p:nvSpPr>
        <p:spPr>
          <a:xfrm>
            <a:off x="609600" y="1501775"/>
            <a:ext cx="7772400" cy="4724400"/>
          </a:xfrm>
          <a:prstGeom prst="rect">
            <a:avLst/>
          </a:prstGeom>
        </p:spPr>
        <p:txBody>
          <a:bodyPr/>
          <a:lstStyle/>
          <a:p>
            <a:pPr marL="0" indent="0" eaLnBrk="1" hangingPunct="1">
              <a:buFont typeface="Wingdings" pitchFamily="2" charset="2"/>
              <a:buNone/>
            </a:pPr>
            <a:endParaRPr lang="en-US" sz="2800" dirty="0">
              <a:solidFill>
                <a:srgbClr val="23489B"/>
              </a:solidFill>
            </a:endParaRPr>
          </a:p>
          <a:p>
            <a:pPr marL="0" indent="0" eaLnBrk="1" hangingPunct="1">
              <a:buFont typeface="Wingdings" pitchFamily="2" charset="2"/>
              <a:buNone/>
            </a:pPr>
            <a:r>
              <a:rPr lang="en-US" sz="2800" dirty="0">
                <a:solidFill>
                  <a:srgbClr val="23489B"/>
                </a:solidFill>
              </a:rPr>
              <a:t>A session in a patient care setting led by an individual from another profession without sharing of decision making or responsibility for patient care.</a:t>
            </a:r>
            <a:endParaRPr lang="en-US" sz="2600" dirty="0">
              <a:solidFill>
                <a:srgbClr val="23489B"/>
              </a:solidFill>
            </a:endParaRPr>
          </a:p>
          <a:p>
            <a:pPr marL="0" indent="0" eaLnBrk="1" hangingPunct="1"/>
            <a:endParaRPr lang="en-US" sz="2600" dirty="0">
              <a:solidFill>
                <a:srgbClr val="23489B"/>
              </a:solidFill>
            </a:endParaRPr>
          </a:p>
        </p:txBody>
      </p:sp>
      <p:pic>
        <p:nvPicPr>
          <p:cNvPr id="23555" name="Picture 3" descr="students with patient.jpg"/>
          <p:cNvPicPr>
            <a:picLocks noChangeAspect="1"/>
          </p:cNvPicPr>
          <p:nvPr/>
        </p:nvPicPr>
        <p:blipFill>
          <a:blip r:embed="rId4" cstate="print"/>
          <a:srcRect/>
          <a:stretch>
            <a:fillRect/>
          </a:stretch>
        </p:blipFill>
        <p:spPr bwMode="auto">
          <a:xfrm>
            <a:off x="609600" y="3505200"/>
            <a:ext cx="2514600" cy="2547938"/>
          </a:xfrm>
          <a:prstGeom prst="rect">
            <a:avLst/>
          </a:prstGeom>
          <a:noFill/>
          <a:ln w="9525">
            <a:noFill/>
            <a:miter lim="800000"/>
            <a:headEnd/>
            <a:tailEnd/>
          </a:ln>
        </p:spPr>
      </p:pic>
      <p:sp>
        <p:nvSpPr>
          <p:cNvPr id="23556" name="TextBox 4"/>
          <p:cNvSpPr txBox="1">
            <a:spLocks noChangeArrowheads="1"/>
          </p:cNvSpPr>
          <p:nvPr/>
        </p:nvSpPr>
        <p:spPr bwMode="auto">
          <a:xfrm>
            <a:off x="3733800" y="3505200"/>
            <a:ext cx="3505200" cy="369888"/>
          </a:xfrm>
          <a:prstGeom prst="rect">
            <a:avLst/>
          </a:prstGeom>
          <a:noFill/>
          <a:ln w="9525">
            <a:noFill/>
            <a:miter lim="800000"/>
            <a:headEnd/>
            <a:tailEnd/>
          </a:ln>
        </p:spPr>
        <p:txBody>
          <a:bodyPr>
            <a:spAutoFit/>
          </a:bodyPr>
          <a:lstStyle/>
          <a:p>
            <a:pPr eaLnBrk="0" hangingPunct="0"/>
            <a:r>
              <a:rPr lang="en-US" dirty="0"/>
              <a:t>Nursing professor</a:t>
            </a:r>
          </a:p>
        </p:txBody>
      </p:sp>
      <p:sp>
        <p:nvSpPr>
          <p:cNvPr id="23557" name="TextBox 5"/>
          <p:cNvSpPr txBox="1">
            <a:spLocks noChangeArrowheads="1"/>
          </p:cNvSpPr>
          <p:nvPr/>
        </p:nvSpPr>
        <p:spPr bwMode="auto">
          <a:xfrm>
            <a:off x="3733800" y="4495800"/>
            <a:ext cx="3505200" cy="369888"/>
          </a:xfrm>
          <a:prstGeom prst="rect">
            <a:avLst/>
          </a:prstGeom>
          <a:noFill/>
          <a:ln w="9525">
            <a:noFill/>
            <a:miter lim="800000"/>
            <a:headEnd/>
            <a:tailEnd/>
          </a:ln>
        </p:spPr>
        <p:txBody>
          <a:bodyPr>
            <a:spAutoFit/>
          </a:bodyPr>
          <a:lstStyle/>
          <a:p>
            <a:pPr eaLnBrk="0" hangingPunct="0"/>
            <a:r>
              <a:rPr lang="en-US"/>
              <a:t>Pharmacy students</a:t>
            </a:r>
          </a:p>
        </p:txBody>
      </p:sp>
      <p:cxnSp>
        <p:nvCxnSpPr>
          <p:cNvPr id="8" name="Straight Arrow Connector 7"/>
          <p:cNvCxnSpPr/>
          <p:nvPr/>
        </p:nvCxnSpPr>
        <p:spPr>
          <a:xfrm rot="10800000" flipV="1">
            <a:off x="1676400" y="3689350"/>
            <a:ext cx="1981200" cy="3492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59" name="TextBox 9"/>
          <p:cNvSpPr txBox="1">
            <a:spLocks noChangeArrowheads="1"/>
          </p:cNvSpPr>
          <p:nvPr/>
        </p:nvSpPr>
        <p:spPr bwMode="auto">
          <a:xfrm>
            <a:off x="3733800" y="3962400"/>
            <a:ext cx="3505200" cy="369888"/>
          </a:xfrm>
          <a:prstGeom prst="rect">
            <a:avLst/>
          </a:prstGeom>
          <a:noFill/>
          <a:ln w="9525">
            <a:noFill/>
            <a:miter lim="800000"/>
            <a:headEnd/>
            <a:tailEnd/>
          </a:ln>
        </p:spPr>
        <p:txBody>
          <a:bodyPr>
            <a:spAutoFit/>
          </a:bodyPr>
          <a:lstStyle/>
          <a:p>
            <a:pPr eaLnBrk="0" hangingPunct="0"/>
            <a:r>
              <a:rPr lang="en-US"/>
              <a:t>Patient</a:t>
            </a:r>
          </a:p>
        </p:txBody>
      </p:sp>
      <p:cxnSp>
        <p:nvCxnSpPr>
          <p:cNvPr id="11" name="Straight Arrow Connector 10"/>
          <p:cNvCxnSpPr/>
          <p:nvPr/>
        </p:nvCxnSpPr>
        <p:spPr>
          <a:xfrm rot="10800000" flipV="1">
            <a:off x="1219200" y="4114800"/>
            <a:ext cx="2514600" cy="533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2971800" y="4495800"/>
            <a:ext cx="762000" cy="1539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1905000" y="4800600"/>
            <a:ext cx="18288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2362200" y="4572000"/>
            <a:ext cx="1371600" cy="1539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7371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371842" y="633701"/>
            <a:ext cx="8229600" cy="1139825"/>
          </a:xfrm>
          <a:prstGeom prst="rect">
            <a:avLst/>
          </a:prstGeom>
        </p:spPr>
        <p:txBody>
          <a:bodyPr/>
          <a:lstStyle/>
          <a:p>
            <a:pPr algn="ctr" eaLnBrk="1" hangingPunct="1"/>
            <a:r>
              <a:rPr lang="en-US" dirty="0">
                <a:solidFill>
                  <a:srgbClr val="23489B"/>
                </a:solidFill>
              </a:rPr>
              <a:t>IPE IS…</a:t>
            </a:r>
          </a:p>
        </p:txBody>
      </p:sp>
      <p:sp>
        <p:nvSpPr>
          <p:cNvPr id="25602" name="Rectangle 4"/>
          <p:cNvSpPr>
            <a:spLocks noGrp="1" noChangeArrowheads="1"/>
          </p:cNvSpPr>
          <p:nvPr>
            <p:ph type="body" idx="4294967295"/>
          </p:nvPr>
        </p:nvSpPr>
        <p:spPr>
          <a:xfrm>
            <a:off x="829042" y="1371600"/>
            <a:ext cx="7772400" cy="4648200"/>
          </a:xfrm>
          <a:prstGeom prst="rect">
            <a:avLst/>
          </a:prstGeom>
        </p:spPr>
        <p:txBody>
          <a:bodyPr/>
          <a:lstStyle/>
          <a:p>
            <a:pPr marL="0" indent="0" eaLnBrk="1" hangingPunct="1">
              <a:buFont typeface="Wingdings" pitchFamily="2" charset="2"/>
              <a:buNone/>
            </a:pPr>
            <a:r>
              <a:rPr lang="en-US" sz="4000" dirty="0">
                <a:solidFill>
                  <a:srgbClr val="23489B"/>
                </a:solidFill>
              </a:rPr>
              <a:t>When two or more professions learn </a:t>
            </a:r>
            <a:r>
              <a:rPr lang="en-US" sz="4000" dirty="0">
                <a:solidFill>
                  <a:srgbClr val="C42249"/>
                </a:solidFill>
              </a:rPr>
              <a:t>with</a:t>
            </a:r>
            <a:r>
              <a:rPr lang="en-US" sz="4000" dirty="0">
                <a:solidFill>
                  <a:srgbClr val="23489B"/>
                </a:solidFill>
              </a:rPr>
              <a:t>, </a:t>
            </a:r>
            <a:r>
              <a:rPr lang="en-US" sz="4000" dirty="0">
                <a:solidFill>
                  <a:srgbClr val="C42249"/>
                </a:solidFill>
              </a:rPr>
              <a:t>from</a:t>
            </a:r>
            <a:r>
              <a:rPr lang="en-US" sz="4000" dirty="0">
                <a:solidFill>
                  <a:srgbClr val="23489B"/>
                </a:solidFill>
              </a:rPr>
              <a:t>, and </a:t>
            </a:r>
            <a:r>
              <a:rPr lang="en-US" sz="4000" dirty="0">
                <a:solidFill>
                  <a:srgbClr val="C42249"/>
                </a:solidFill>
              </a:rPr>
              <a:t>about</a:t>
            </a:r>
            <a:r>
              <a:rPr lang="en-US" sz="4000" dirty="0">
                <a:solidFill>
                  <a:srgbClr val="23489B"/>
                </a:solidFill>
              </a:rPr>
              <a:t> each other to improve collaboration and the quality of care.</a:t>
            </a:r>
          </a:p>
          <a:p>
            <a:pPr marL="0" indent="0" eaLnBrk="1" hangingPunct="1">
              <a:buFont typeface="Wingdings" pitchFamily="2" charset="2"/>
              <a:buNone/>
            </a:pPr>
            <a:r>
              <a:rPr lang="en-US" sz="1800" dirty="0">
                <a:cs typeface="Arial" charset="0"/>
              </a:rPr>
              <a:t>Centre for the Advancement of </a:t>
            </a:r>
          </a:p>
          <a:p>
            <a:pPr marL="0" indent="0" eaLnBrk="1" hangingPunct="1">
              <a:buFont typeface="Wingdings" pitchFamily="2" charset="2"/>
              <a:buNone/>
            </a:pPr>
            <a:r>
              <a:rPr lang="en-US" sz="1800" dirty="0">
                <a:cs typeface="Arial" charset="0"/>
              </a:rPr>
              <a:t>Interprofessional Education, UK </a:t>
            </a:r>
            <a:r>
              <a:rPr lang="en-US" i="1" dirty="0"/>
              <a:t/>
            </a:r>
            <a:br>
              <a:rPr lang="en-US" i="1" dirty="0"/>
            </a:br>
            <a:endParaRPr lang="en-US" dirty="0"/>
          </a:p>
        </p:txBody>
      </p:sp>
      <p:sp>
        <p:nvSpPr>
          <p:cNvPr id="25603" name="Text Box 4"/>
          <p:cNvSpPr txBox="1">
            <a:spLocks noChangeArrowheads="1"/>
          </p:cNvSpPr>
          <p:nvPr/>
        </p:nvSpPr>
        <p:spPr bwMode="auto">
          <a:xfrm>
            <a:off x="2534017" y="6342664"/>
            <a:ext cx="3905250" cy="366712"/>
          </a:xfrm>
          <a:prstGeom prst="rect">
            <a:avLst/>
          </a:prstGeom>
          <a:noFill/>
          <a:ln w="9525">
            <a:noFill/>
            <a:miter lim="800000"/>
            <a:headEnd/>
            <a:tailEnd/>
          </a:ln>
        </p:spPr>
        <p:txBody>
          <a:bodyPr wrap="none">
            <a:spAutoFit/>
          </a:bodyPr>
          <a:lstStyle/>
          <a:p>
            <a:pPr eaLnBrk="0" hangingPunct="0"/>
            <a:r>
              <a:rPr lang="en-US" sz="1800" dirty="0"/>
              <a:t>Picture credit: http://www.aippen.net </a:t>
            </a:r>
          </a:p>
        </p:txBody>
      </p:sp>
      <p:pic>
        <p:nvPicPr>
          <p:cNvPr id="25604" name="Picture 6" descr="ipe_diagram"/>
          <p:cNvPicPr>
            <a:picLocks noChangeAspect="1" noChangeArrowheads="1"/>
          </p:cNvPicPr>
          <p:nvPr/>
        </p:nvPicPr>
        <p:blipFill>
          <a:blip r:embed="rId4" cstate="print"/>
          <a:srcRect/>
          <a:stretch>
            <a:fillRect/>
          </a:stretch>
        </p:blipFill>
        <p:spPr bwMode="auto">
          <a:xfrm>
            <a:off x="4835314" y="3619500"/>
            <a:ext cx="3886200" cy="24003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0761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524074" y="636040"/>
            <a:ext cx="8229600" cy="1139825"/>
          </a:xfrm>
          <a:prstGeom prst="rect">
            <a:avLst/>
          </a:prstGeom>
        </p:spPr>
        <p:txBody>
          <a:bodyPr/>
          <a:lstStyle/>
          <a:p>
            <a:pPr eaLnBrk="1" hangingPunct="1"/>
            <a:r>
              <a:rPr lang="en-US" dirty="0">
                <a:solidFill>
                  <a:srgbClr val="23489B"/>
                </a:solidFill>
              </a:rPr>
              <a:t>IPE IS…</a:t>
            </a:r>
          </a:p>
        </p:txBody>
      </p:sp>
      <p:sp>
        <p:nvSpPr>
          <p:cNvPr id="27650" name="Rectangle 4"/>
          <p:cNvSpPr>
            <a:spLocks noGrp="1" noChangeArrowheads="1"/>
          </p:cNvSpPr>
          <p:nvPr>
            <p:ph type="body" idx="4294967295"/>
          </p:nvPr>
        </p:nvSpPr>
        <p:spPr>
          <a:xfrm>
            <a:off x="911225" y="1775865"/>
            <a:ext cx="8229600" cy="4800600"/>
          </a:xfrm>
          <a:prstGeom prst="rect">
            <a:avLst/>
          </a:prstGeom>
        </p:spPr>
        <p:txBody>
          <a:bodyPr/>
          <a:lstStyle/>
          <a:p>
            <a:pPr marL="0" indent="0" eaLnBrk="1" hangingPunct="1">
              <a:spcBef>
                <a:spcPct val="0"/>
              </a:spcBef>
              <a:buFont typeface="Wingdings" pitchFamily="2" charset="2"/>
              <a:buNone/>
            </a:pPr>
            <a:r>
              <a:rPr lang="en-US" sz="4000" dirty="0">
                <a:solidFill>
                  <a:srgbClr val="23489B"/>
                </a:solidFill>
              </a:rPr>
              <a:t>Educators and learners from two or more health professions and their foundational disciplines who jointly create and foster a collaborative learning environment.</a:t>
            </a:r>
            <a:r>
              <a:rPr lang="en-US" i="1" dirty="0"/>
              <a:t/>
            </a:r>
            <a:br>
              <a:rPr lang="en-US" i="1" dirty="0"/>
            </a:br>
            <a:endParaRPr lang="en-US" dirty="0"/>
          </a:p>
        </p:txBody>
      </p:sp>
      <p:sp>
        <p:nvSpPr>
          <p:cNvPr id="27651" name="Text Box 4"/>
          <p:cNvSpPr txBox="1">
            <a:spLocks noChangeArrowheads="1"/>
          </p:cNvSpPr>
          <p:nvPr/>
        </p:nvSpPr>
        <p:spPr bwMode="auto">
          <a:xfrm>
            <a:off x="1752600" y="5616389"/>
            <a:ext cx="6546850" cy="366712"/>
          </a:xfrm>
          <a:prstGeom prst="rect">
            <a:avLst/>
          </a:prstGeom>
          <a:noFill/>
          <a:ln w="9525">
            <a:noFill/>
            <a:miter lim="800000"/>
            <a:headEnd/>
            <a:tailEnd/>
          </a:ln>
        </p:spPr>
        <p:txBody>
          <a:bodyPr wrap="none">
            <a:spAutoFit/>
          </a:bodyPr>
          <a:lstStyle/>
          <a:p>
            <a:pPr eaLnBrk="0" hangingPunct="0"/>
            <a:r>
              <a:rPr lang="en-US" sz="1800" dirty="0"/>
              <a:t>2005-2006 AACP COF Interprofessional Education Task Force</a:t>
            </a:r>
          </a:p>
        </p:txBody>
      </p:sp>
    </p:spTree>
    <p:custDataLst>
      <p:tags r:id="rId1"/>
    </p:custDataLst>
    <p:extLst>
      <p:ext uri="{BB962C8B-B14F-4D97-AF65-F5344CB8AC3E}">
        <p14:creationId xmlns:p14="http://schemas.microsoft.com/office/powerpoint/2010/main" val="335000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25" y="608271"/>
            <a:ext cx="8229600" cy="1143000"/>
          </a:xfrm>
        </p:spPr>
        <p:txBody>
          <a:bodyPr/>
          <a:lstStyle/>
          <a:p>
            <a:r>
              <a:rPr lang="en-US" dirty="0" smtClean="0"/>
              <a:t>What Drives Interest in IPE?</a:t>
            </a:r>
            <a:endParaRPr lang="en-US" dirty="0"/>
          </a:p>
        </p:txBody>
      </p:sp>
      <p:sp>
        <p:nvSpPr>
          <p:cNvPr id="3" name="Content Placeholder 2"/>
          <p:cNvSpPr>
            <a:spLocks noGrp="1"/>
          </p:cNvSpPr>
          <p:nvPr>
            <p:ph idx="1"/>
          </p:nvPr>
        </p:nvSpPr>
        <p:spPr>
          <a:xfrm>
            <a:off x="457199" y="1600200"/>
            <a:ext cx="8414951" cy="4525963"/>
          </a:xfrm>
        </p:spPr>
        <p:txBody>
          <a:bodyPr/>
          <a:lstStyle/>
          <a:p>
            <a:r>
              <a:rPr lang="en-US" dirty="0" smtClean="0"/>
              <a:t>Health professionals </a:t>
            </a:r>
            <a:r>
              <a:rPr lang="en-US" dirty="0"/>
              <a:t>expected to work in </a:t>
            </a:r>
            <a:r>
              <a:rPr lang="en-US" dirty="0" smtClean="0"/>
              <a:t>teams </a:t>
            </a:r>
          </a:p>
          <a:p>
            <a:pPr lvl="1"/>
            <a:r>
              <a:rPr lang="en-US" dirty="0" smtClean="0"/>
              <a:t>But students rarely </a:t>
            </a:r>
            <a:r>
              <a:rPr lang="en-US" dirty="0"/>
              <a:t>taught how </a:t>
            </a:r>
            <a:r>
              <a:rPr lang="en-US" dirty="0" smtClean="0"/>
              <a:t>to do so in school</a:t>
            </a:r>
          </a:p>
          <a:p>
            <a:r>
              <a:rPr lang="en-US" dirty="0"/>
              <a:t>Potential to influence healthcare quality</a:t>
            </a:r>
            <a:r>
              <a:rPr lang="en-US" dirty="0" smtClean="0"/>
              <a:t>, costs, and outcomes</a:t>
            </a:r>
            <a:endParaRPr lang="en-US" dirty="0"/>
          </a:p>
          <a:p>
            <a:pPr lvl="2"/>
            <a:r>
              <a:rPr lang="en-US" dirty="0" smtClean="0">
                <a:latin typeface="+mj-lt"/>
              </a:rPr>
              <a:t>Reeves, S., et al. (2016). BEME systematic review of the effects of </a:t>
            </a:r>
            <a:r>
              <a:rPr lang="en-US" dirty="0">
                <a:latin typeface="+mj-lt"/>
              </a:rPr>
              <a:t>i</a:t>
            </a:r>
            <a:r>
              <a:rPr lang="en-US" dirty="0" smtClean="0">
                <a:latin typeface="+mj-lt"/>
              </a:rPr>
              <a:t>nterprofessional education</a:t>
            </a:r>
            <a:endParaRPr lang="en-US" dirty="0">
              <a:latin typeface="+mj-lt"/>
            </a:endParaRPr>
          </a:p>
          <a:p>
            <a:pPr lvl="2"/>
            <a:r>
              <a:rPr lang="en-US" altLang="en-US" dirty="0" smtClean="0">
                <a:latin typeface="+mj-lt"/>
              </a:rPr>
              <a:t>Bradley, E.H. and Taylor, L.A. </a:t>
            </a:r>
            <a:r>
              <a:rPr lang="en-US" altLang="en-US" dirty="0">
                <a:latin typeface="+mj-lt"/>
              </a:rPr>
              <a:t>(2013). </a:t>
            </a:r>
            <a:r>
              <a:rPr lang="en-US" altLang="en-US" i="1" dirty="0">
                <a:latin typeface="+mj-lt"/>
              </a:rPr>
              <a:t>The American </a:t>
            </a:r>
            <a:r>
              <a:rPr lang="en-US" altLang="en-US" i="1" dirty="0" smtClean="0">
                <a:latin typeface="+mj-lt"/>
              </a:rPr>
              <a:t>health care paradox</a:t>
            </a:r>
            <a:r>
              <a:rPr lang="en-US" altLang="en-US" i="1" dirty="0">
                <a:latin typeface="+mj-lt"/>
              </a:rPr>
              <a:t>: Why </a:t>
            </a:r>
            <a:r>
              <a:rPr lang="en-US" altLang="en-US" i="1" dirty="0" smtClean="0">
                <a:latin typeface="+mj-lt"/>
              </a:rPr>
              <a:t>spending more </a:t>
            </a:r>
            <a:r>
              <a:rPr lang="en-US" altLang="en-US" i="1" dirty="0">
                <a:latin typeface="+mj-lt"/>
              </a:rPr>
              <a:t>Is </a:t>
            </a:r>
            <a:r>
              <a:rPr lang="en-US" altLang="en-US" i="1" dirty="0" smtClean="0">
                <a:latin typeface="+mj-lt"/>
              </a:rPr>
              <a:t>getting us less</a:t>
            </a:r>
            <a:r>
              <a:rPr lang="en-US" altLang="en-US" dirty="0">
                <a:latin typeface="+mj-lt"/>
              </a:rPr>
              <a:t>. New York, NY:  Public Affairs. </a:t>
            </a:r>
          </a:p>
          <a:p>
            <a:endParaRPr lang="en-US" dirty="0"/>
          </a:p>
          <a:p>
            <a:endParaRPr lang="en-US" alt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687201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Interior Slide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MACNurseSummitAbstract_draft_2017.5.17.pptx" id="{E8F34ECE-DF8D-4482-A33C-5B735D01B322}" vid="{271AA0FF-F46E-40A5-8DDE-78D684EABD2C}"/>
    </a:ext>
  </a:extLst>
</a:theme>
</file>

<file path=ppt/theme/theme2.xml><?xml version="1.0" encoding="utf-8"?>
<a:theme xmlns:a="http://schemas.openxmlformats.org/drawingml/2006/main" name="Interior Slide 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MACNurseSummitAbstract_draft_2017.5.17.pptx" id="{E8F34ECE-DF8D-4482-A33C-5B735D01B322}" vid="{D0CDA43B-2E3B-43F5-AAF4-A906B74A3FD2}"/>
    </a:ext>
  </a:extLst>
</a:theme>
</file>

<file path=ppt/theme/theme3.xml><?xml version="1.0" encoding="utf-8"?>
<a:theme xmlns:a="http://schemas.openxmlformats.org/drawingml/2006/main" name="Interior Slide 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MACNurseSummitAbstract_draft_2017.5.17.pptx" id="{E8F34ECE-DF8D-4482-A33C-5B735D01B322}" vid="{443BD0E8-E63D-4105-B50C-6178C87A29B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MACNurseSummitAbstract_draft_2017.5.17.pptx</Template>
  <TotalTime>209</TotalTime>
  <Words>1319</Words>
  <Application>Microsoft Office PowerPoint</Application>
  <PresentationFormat>On-screen Show (4:3)</PresentationFormat>
  <Paragraphs>337</Paragraphs>
  <Slides>24</Slides>
  <Notes>11</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Interior Slide A</vt:lpstr>
      <vt:lpstr>Interior Slide B</vt:lpstr>
      <vt:lpstr>Interior Slide C</vt:lpstr>
      <vt:lpstr>Stepwise Approach to Building Sustainable Models of Interprofessional Education and Collaborative Care in Ambulatory Community Settings</vt:lpstr>
      <vt:lpstr>Involved IPE Team at the  Universities at Shady Grove </vt:lpstr>
      <vt:lpstr>Objectives</vt:lpstr>
      <vt:lpstr>IPE IS NOT…</vt:lpstr>
      <vt:lpstr>IPE IS NOT…</vt:lpstr>
      <vt:lpstr>IPE IS NOT…</vt:lpstr>
      <vt:lpstr>IPE IS…</vt:lpstr>
      <vt:lpstr>IPE IS…</vt:lpstr>
      <vt:lpstr>What Drives Interest in IPE?</vt:lpstr>
      <vt:lpstr>Organizational Interest in IPE</vt:lpstr>
      <vt:lpstr>Nursing and  Interprofessional Education Collaborative  (IPEC) Essentials and Competencies</vt:lpstr>
      <vt:lpstr>“Buckets” of IPE:  Where Does IPE in Practice Fit?</vt:lpstr>
      <vt:lpstr>Stepwise Approach to Sustainable Model of IPE and IPC (Competence)</vt:lpstr>
      <vt:lpstr>Mercy Health Clinic</vt:lpstr>
      <vt:lpstr>Goals of IPE Clinic at MHC</vt:lpstr>
      <vt:lpstr>IPE Clinic Details</vt:lpstr>
      <vt:lpstr>IPE Clinic Results: Relative Frequency of Interventions Made at MHC</vt:lpstr>
      <vt:lpstr>TSS </vt:lpstr>
      <vt:lpstr>Expanding the Pilot</vt:lpstr>
      <vt:lpstr>Holy Cross Hospital Outpatient Clinics</vt:lpstr>
      <vt:lpstr>Lessons Learned To Date</vt:lpstr>
      <vt:lpstr>Looking to the Future</vt:lpstr>
      <vt:lpstr>Select References</vt:lpstr>
      <vt:lpstr>  Questions?  Heather Congdon –hcongdon@rx.umaryland.edu Gina Rowe – rowe@son.umaryland.edu </vt:lpstr>
    </vt:vector>
  </TitlesOfParts>
  <Company>University of Maryland, Baltimore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Stepwise Approach to Building Sustainable Models of Interprofessional Education and Collaborative Care in Ambulatory Community Settings</dc:title>
  <dc:creator>GINA ROWE</dc:creator>
  <cp:lastModifiedBy>White, Stephanie</cp:lastModifiedBy>
  <cp:revision>23</cp:revision>
  <cp:lastPrinted>2017-05-18T14:47:32Z</cp:lastPrinted>
  <dcterms:created xsi:type="dcterms:W3CDTF">2017-05-19T13:51:05Z</dcterms:created>
  <dcterms:modified xsi:type="dcterms:W3CDTF">2017-05-19T17:54:52Z</dcterms:modified>
</cp:coreProperties>
</file>